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6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9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10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11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12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3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14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15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16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aveSubsetFonts="1">
  <p:sldMasterIdLst>
    <p:sldMasterId id="2147483678" r:id="rId1"/>
    <p:sldMasterId id="2147483739" r:id="rId2"/>
    <p:sldMasterId id="2147483748" r:id="rId3"/>
    <p:sldMasterId id="2147483763" r:id="rId4"/>
    <p:sldMasterId id="2147483769" r:id="rId5"/>
    <p:sldMasterId id="2147483775" r:id="rId6"/>
    <p:sldMasterId id="2147483781" r:id="rId7"/>
    <p:sldMasterId id="2147483787" r:id="rId8"/>
    <p:sldMasterId id="2147483793" r:id="rId9"/>
    <p:sldMasterId id="2147483799" r:id="rId10"/>
    <p:sldMasterId id="2147483806" r:id="rId11"/>
    <p:sldMasterId id="2147483813" r:id="rId12"/>
    <p:sldMasterId id="2147483819" r:id="rId13"/>
    <p:sldMasterId id="2147483825" r:id="rId14"/>
    <p:sldMasterId id="2147483831" r:id="rId15"/>
    <p:sldMasterId id="2147483837" r:id="rId16"/>
    <p:sldMasterId id="2147483843" r:id="rId17"/>
  </p:sldMasterIdLst>
  <p:notesMasterIdLst>
    <p:notesMasterId r:id="rId36"/>
  </p:notesMasterIdLst>
  <p:sldIdLst>
    <p:sldId id="463" r:id="rId18"/>
    <p:sldId id="3996" r:id="rId19"/>
    <p:sldId id="4007" r:id="rId20"/>
    <p:sldId id="4008" r:id="rId21"/>
    <p:sldId id="4009" r:id="rId22"/>
    <p:sldId id="4010" r:id="rId23"/>
    <p:sldId id="4017" r:id="rId24"/>
    <p:sldId id="4012" r:id="rId25"/>
    <p:sldId id="4013" r:id="rId26"/>
    <p:sldId id="4015" r:id="rId27"/>
    <p:sldId id="4014" r:id="rId28"/>
    <p:sldId id="3950" r:id="rId29"/>
    <p:sldId id="4003" r:id="rId30"/>
    <p:sldId id="3963" r:id="rId31"/>
    <p:sldId id="3972" r:id="rId32"/>
    <p:sldId id="4005" r:id="rId33"/>
    <p:sldId id="4006" r:id="rId34"/>
    <p:sldId id="4004" r:id="rId35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FF"/>
    <a:srgbClr val="949242"/>
    <a:srgbClr val="00A7E2"/>
    <a:srgbClr val="FDEADA"/>
    <a:srgbClr val="1F4E79"/>
    <a:srgbClr val="EC90C7"/>
    <a:srgbClr val="1B456B"/>
    <a:srgbClr val="FFD7C4"/>
    <a:srgbClr val="E4E4E4"/>
    <a:srgbClr val="FFFF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40" autoAdjust="0"/>
    <p:restoredTop sz="92662" autoAdjust="0"/>
  </p:normalViewPr>
  <p:slideViewPr>
    <p:cSldViewPr snapToGrid="0">
      <p:cViewPr varScale="1">
        <p:scale>
          <a:sx n="130" d="100"/>
          <a:sy n="130" d="100"/>
        </p:scale>
        <p:origin x="1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theme" Target="theme/theme1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B79EB-BE1C-4C2E-A54A-A62DB92A9447}" type="datetimeFigureOut">
              <a:rPr kumimoji="1" lang="ja-JP" altLang="en-US" smtClean="0"/>
              <a:t>2023/6/26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0EC45-84CD-4A5D-B198-1B91CF66CC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4779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0EC45-84CD-4A5D-B198-1B91CF66CC93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0044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0EC45-84CD-4A5D-B198-1B91CF66CC93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59842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0EC45-84CD-4A5D-B198-1B91CF66CC93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55482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0EC45-84CD-4A5D-B198-1B91CF66CC93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29525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0EC45-84CD-4A5D-B198-1B91CF66CC93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85691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0EC45-84CD-4A5D-B198-1B91CF66CC93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09356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0EC45-84CD-4A5D-B198-1B91CF66CC93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72797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0EC45-84CD-4A5D-B198-1B91CF66CC93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61044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0EC45-84CD-4A5D-B198-1B91CF66CC93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4527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0EC45-84CD-4A5D-B198-1B91CF66CC9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2707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0EC45-84CD-4A5D-B198-1B91CF66CC93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6924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0EC45-84CD-4A5D-B198-1B91CF66CC93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236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0EC45-84CD-4A5D-B198-1B91CF66CC93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2079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0EC45-84CD-4A5D-B198-1B91CF66CC93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97581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0EC45-84CD-4A5D-B198-1B91CF66CC93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50657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0EC45-84CD-4A5D-B198-1B91CF66CC93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0340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0EC45-84CD-4A5D-B198-1B91CF66CC93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3162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09"/>
          <p:cNvSpPr>
            <a:spLocks noChangeArrowheads="1"/>
          </p:cNvSpPr>
          <p:nvPr userDrawn="1"/>
        </p:nvSpPr>
        <p:spPr bwMode="auto">
          <a:xfrm>
            <a:off x="0" y="3456000"/>
            <a:ext cx="9144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2" name="Title 1"/>
          <p:cNvSpPr>
            <a:spLocks noGrp="1"/>
          </p:cNvSpPr>
          <p:nvPr>
            <p:ph type="ctrTitle"/>
          </p:nvPr>
        </p:nvSpPr>
        <p:spPr>
          <a:xfrm>
            <a:off x="612000" y="360000"/>
            <a:ext cx="7920000" cy="2916000"/>
          </a:xfrm>
          <a:prstGeom prst="rect">
            <a:avLst/>
          </a:prstGeo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23" name="Subtitle 2"/>
          <p:cNvSpPr>
            <a:spLocks noGrp="1"/>
          </p:cNvSpPr>
          <p:nvPr>
            <p:ph type="subTitle" idx="1"/>
          </p:nvPr>
        </p:nvSpPr>
        <p:spPr>
          <a:xfrm>
            <a:off x="612000" y="3852000"/>
            <a:ext cx="7920000" cy="273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dirty="0"/>
              <a:t>マスター サブタイトルの書式設定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0" name="Text Box 444"/>
          <p:cNvSpPr txBox="1">
            <a:spLocks noChangeArrowheads="1"/>
          </p:cNvSpPr>
          <p:nvPr userDrawn="1"/>
        </p:nvSpPr>
        <p:spPr bwMode="auto">
          <a:xfrm>
            <a:off x="3305467" y="6636178"/>
            <a:ext cx="2533066" cy="23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923" dirty="0">
                <a:solidFill>
                  <a:srgbClr val="5F5F5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© 2022 National Institute of Informatics</a:t>
            </a:r>
          </a:p>
        </p:txBody>
      </p:sp>
    </p:spTree>
    <p:extLst>
      <p:ext uri="{BB962C8B-B14F-4D97-AF65-F5344CB8AC3E}">
        <p14:creationId xmlns:p14="http://schemas.microsoft.com/office/powerpoint/2010/main" val="3886557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09817"/>
            <a:ext cx="7886700" cy="52557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Line 17"/>
          <p:cNvSpPr>
            <a:spLocks noChangeShapeType="1"/>
          </p:cNvSpPr>
          <p:nvPr/>
        </p:nvSpPr>
        <p:spPr bwMode="auto">
          <a:xfrm flipH="1">
            <a:off x="633542" y="1165265"/>
            <a:ext cx="7896225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ja-JP" altLang="en-US" sz="1350">
              <a:solidFill>
                <a:prstClr val="black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76930" y="6623222"/>
            <a:ext cx="2057400" cy="234778"/>
          </a:xfrm>
        </p:spPr>
        <p:txBody>
          <a:bodyPr/>
          <a:lstStyle/>
          <a:p>
            <a:fld id="{602DA5A7-A106-429F-9C67-2694BB2446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092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0D653-FE17-4907-A465-B4FDFF1D2FB9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413121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D2115C16-6F2E-4427-BFFC-B1926FAFBE23}" type="datetime1">
              <a:rPr lang="ja-JP" altLang="en-US" smtClean="0"/>
              <a:t>2023/6/26</a:t>
            </a:fld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6096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10400" y="648644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363F8D01-6642-4498-B1CB-7E0314993699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61564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12000" y="360000"/>
            <a:ext cx="7920000" cy="2916000"/>
          </a:xfr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12000" y="3852000"/>
            <a:ext cx="7920000" cy="2736000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7" name="Rectangle 409"/>
          <p:cNvSpPr>
            <a:spLocks noChangeArrowheads="1"/>
          </p:cNvSpPr>
          <p:nvPr userDrawn="1"/>
        </p:nvSpPr>
        <p:spPr bwMode="auto">
          <a:xfrm>
            <a:off x="0" y="3456000"/>
            <a:ext cx="9144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18169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09"/>
          <p:cNvSpPr>
            <a:spLocks noChangeArrowheads="1"/>
          </p:cNvSpPr>
          <p:nvPr/>
        </p:nvSpPr>
        <p:spPr bwMode="auto">
          <a:xfrm>
            <a:off x="0" y="3456000"/>
            <a:ext cx="9144000" cy="54000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12000" y="360000"/>
            <a:ext cx="7920000" cy="2916000"/>
          </a:xfr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2" name="Text Box 444"/>
          <p:cNvSpPr txBox="1">
            <a:spLocks noChangeArrowheads="1"/>
          </p:cNvSpPr>
          <p:nvPr/>
        </p:nvSpPr>
        <p:spPr bwMode="auto">
          <a:xfrm>
            <a:off x="3305467" y="6636178"/>
            <a:ext cx="2533066" cy="23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923" dirty="0">
                <a:solidFill>
                  <a:srgbClr val="5F5F5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© 2022 National Institute of Informatics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12000" y="3852000"/>
            <a:ext cx="7920000" cy="2736000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7" name="Rectangle 409"/>
          <p:cNvSpPr>
            <a:spLocks noChangeArrowheads="1"/>
          </p:cNvSpPr>
          <p:nvPr userDrawn="1"/>
        </p:nvSpPr>
        <p:spPr bwMode="auto">
          <a:xfrm>
            <a:off x="0" y="3456000"/>
            <a:ext cx="9144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6530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09"/>
          <p:cNvSpPr>
            <a:spLocks noChangeArrowheads="1"/>
          </p:cNvSpPr>
          <p:nvPr/>
        </p:nvSpPr>
        <p:spPr bwMode="auto">
          <a:xfrm>
            <a:off x="612000" y="1116000"/>
            <a:ext cx="7920000" cy="54000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12000" y="1259999"/>
            <a:ext cx="79200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6" name="タイトル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Rectangle 409"/>
          <p:cNvSpPr>
            <a:spLocks noChangeArrowheads="1"/>
          </p:cNvSpPr>
          <p:nvPr userDrawn="1"/>
        </p:nvSpPr>
        <p:spPr bwMode="auto">
          <a:xfrm>
            <a:off x="612000" y="1116000"/>
            <a:ext cx="7920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1775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5" name="Rectangle 409"/>
          <p:cNvSpPr>
            <a:spLocks noChangeArrowheads="1"/>
          </p:cNvSpPr>
          <p:nvPr userDrawn="1"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4607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9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" name="Rectangle 409"/>
          <p:cNvSpPr>
            <a:spLocks noChangeArrowheads="1"/>
          </p:cNvSpPr>
          <p:nvPr userDrawn="1"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75474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61473" y="6197175"/>
            <a:ext cx="2220686" cy="6454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5" name="Rectangle 409"/>
          <p:cNvSpPr>
            <a:spLocks noChangeArrowheads="1"/>
          </p:cNvSpPr>
          <p:nvPr userDrawn="1"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78687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D2115C16-6F2E-4427-BFFC-B1926FAFBE23}" type="datetime1">
              <a:rPr lang="ja-JP" altLang="en-US" smtClean="0"/>
              <a:t>2023/6/26</a:t>
            </a:fld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6096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10400" y="648644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363F8D01-6642-4498-B1CB-7E0314993699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88136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09"/>
          <p:cNvSpPr>
            <a:spLocks noChangeArrowheads="1"/>
          </p:cNvSpPr>
          <p:nvPr userDrawn="1"/>
        </p:nvSpPr>
        <p:spPr bwMode="auto">
          <a:xfrm>
            <a:off x="612000" y="1116000"/>
            <a:ext cx="7920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2" name="スライド番号プレースホルダー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3" name="タイトル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0"/>
          </p:nvPr>
        </p:nvSpPr>
        <p:spPr>
          <a:xfrm>
            <a:off x="612000" y="1259999"/>
            <a:ext cx="79200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284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34E5C-D2E7-4C5B-8640-B2632EC27B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971450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09"/>
          <p:cNvSpPr>
            <a:spLocks noChangeArrowheads="1"/>
          </p:cNvSpPr>
          <p:nvPr/>
        </p:nvSpPr>
        <p:spPr bwMode="auto">
          <a:xfrm>
            <a:off x="0" y="3456000"/>
            <a:ext cx="9144000" cy="54000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12000" y="360000"/>
            <a:ext cx="7920000" cy="2916000"/>
          </a:xfr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2" name="Text Box 444"/>
          <p:cNvSpPr txBox="1">
            <a:spLocks noChangeArrowheads="1"/>
          </p:cNvSpPr>
          <p:nvPr/>
        </p:nvSpPr>
        <p:spPr bwMode="auto">
          <a:xfrm>
            <a:off x="3305467" y="6636178"/>
            <a:ext cx="2533066" cy="23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923" dirty="0">
                <a:solidFill>
                  <a:srgbClr val="5F5F5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© 2021 National Institute of Informatics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12000" y="3852000"/>
            <a:ext cx="7920000" cy="2736000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7" name="Rectangle 409">
            <a:extLst>
              <a:ext uri="{FF2B5EF4-FFF2-40B4-BE49-F238E27FC236}">
                <a16:creationId xmlns:a16="http://schemas.microsoft.com/office/drawing/2014/main" id="{960E9817-4257-C3F8-2E0E-862E05747F0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3456000"/>
            <a:ext cx="9144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24897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09"/>
          <p:cNvSpPr>
            <a:spLocks noChangeArrowheads="1"/>
          </p:cNvSpPr>
          <p:nvPr/>
        </p:nvSpPr>
        <p:spPr bwMode="auto">
          <a:xfrm>
            <a:off x="612000" y="1116000"/>
            <a:ext cx="7920000" cy="54000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12000" y="1259999"/>
            <a:ext cx="79200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6" name="タイトル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Rectangle 409">
            <a:extLst>
              <a:ext uri="{FF2B5EF4-FFF2-40B4-BE49-F238E27FC236}">
                <a16:creationId xmlns:a16="http://schemas.microsoft.com/office/drawing/2014/main" id="{FD4FDF03-D29F-BA99-A0D8-60047DEAEFA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8650" y="1132751"/>
            <a:ext cx="7886700" cy="45719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68421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02530-48F7-4464-ACEA-1F48FF3C7D36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C4599E0-3162-CFCA-4BBC-3FEE3237D47B}"/>
              </a:ext>
            </a:extLst>
          </p:cNvPr>
          <p:cNvSpPr/>
          <p:nvPr userDrawn="1"/>
        </p:nvSpPr>
        <p:spPr>
          <a:xfrm>
            <a:off x="61472" y="6197173"/>
            <a:ext cx="2220686" cy="6454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52881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9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23598669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61473" y="6197175"/>
            <a:ext cx="2220686" cy="6454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5EEDFF2-0533-EA81-1683-D3F446B78D0B}"/>
              </a:ext>
            </a:extLst>
          </p:cNvPr>
          <p:cNvSpPr/>
          <p:nvPr userDrawn="1"/>
        </p:nvSpPr>
        <p:spPr>
          <a:xfrm>
            <a:off x="61472" y="6197173"/>
            <a:ext cx="2220686" cy="6454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Rectangle 409">
            <a:extLst>
              <a:ext uri="{FF2B5EF4-FFF2-40B4-BE49-F238E27FC236}">
                <a16:creationId xmlns:a16="http://schemas.microsoft.com/office/drawing/2014/main" id="{AE269FBB-D8E0-FE8F-7824-B3CB24DA019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144000" cy="45719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189761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09"/>
          <p:cNvSpPr>
            <a:spLocks noChangeArrowheads="1"/>
          </p:cNvSpPr>
          <p:nvPr/>
        </p:nvSpPr>
        <p:spPr bwMode="auto">
          <a:xfrm>
            <a:off x="0" y="3456000"/>
            <a:ext cx="9144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2" name="Title 1"/>
          <p:cNvSpPr>
            <a:spLocks noGrp="1"/>
          </p:cNvSpPr>
          <p:nvPr>
            <p:ph type="ctrTitle"/>
          </p:nvPr>
        </p:nvSpPr>
        <p:spPr>
          <a:xfrm>
            <a:off x="612000" y="360000"/>
            <a:ext cx="7920000" cy="2916000"/>
          </a:xfrm>
          <a:prstGeom prst="rect">
            <a:avLst/>
          </a:prstGeo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Subtitle 2"/>
          <p:cNvSpPr>
            <a:spLocks noGrp="1"/>
          </p:cNvSpPr>
          <p:nvPr>
            <p:ph type="subTitle" idx="1"/>
          </p:nvPr>
        </p:nvSpPr>
        <p:spPr>
          <a:xfrm>
            <a:off x="612000" y="3852000"/>
            <a:ext cx="7920000" cy="273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0" name="Text Box 444"/>
          <p:cNvSpPr txBox="1">
            <a:spLocks noChangeArrowheads="1"/>
          </p:cNvSpPr>
          <p:nvPr/>
        </p:nvSpPr>
        <p:spPr bwMode="auto">
          <a:xfrm>
            <a:off x="3305467" y="6636178"/>
            <a:ext cx="2533066" cy="23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923" dirty="0">
                <a:solidFill>
                  <a:srgbClr val="5F5F5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© 2021 National Institute of Informatics</a:t>
            </a:r>
          </a:p>
        </p:txBody>
      </p:sp>
    </p:spTree>
    <p:extLst>
      <p:ext uri="{BB962C8B-B14F-4D97-AF65-F5344CB8AC3E}">
        <p14:creationId xmlns:p14="http://schemas.microsoft.com/office/powerpoint/2010/main" val="21746002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09"/>
          <p:cNvSpPr>
            <a:spLocks noChangeArrowheads="1"/>
          </p:cNvSpPr>
          <p:nvPr/>
        </p:nvSpPr>
        <p:spPr bwMode="auto">
          <a:xfrm>
            <a:off x="612000" y="1116000"/>
            <a:ext cx="7920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2" name="スライド番号プレースホルダー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3" name="タイトル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0"/>
          </p:nvPr>
        </p:nvSpPr>
        <p:spPr>
          <a:xfrm>
            <a:off x="612000" y="1259999"/>
            <a:ext cx="79200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2067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5" name="スライド番号プレースホルダー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7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260000"/>
            <a:ext cx="38862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8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260000"/>
            <a:ext cx="38862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9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3786677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1" name="スライド番号プレースホルダー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2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839204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09"/>
          <p:cNvSpPr>
            <a:spLocks noChangeArrowheads="1"/>
          </p:cNvSpPr>
          <p:nvPr userDrawn="1"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5" name="スライド番号プレースホルダー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7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260000"/>
            <a:ext cx="38862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18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260000"/>
            <a:ext cx="38862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9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352737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6754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09"/>
          <p:cNvSpPr>
            <a:spLocks noChangeArrowheads="1"/>
          </p:cNvSpPr>
          <p:nvPr/>
        </p:nvSpPr>
        <p:spPr bwMode="auto">
          <a:xfrm>
            <a:off x="0" y="3456000"/>
            <a:ext cx="9144000" cy="54000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EAEAEA"/>
              </a:gs>
            </a:gsLst>
            <a:lin ang="0" scaled="1"/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612000" y="360000"/>
            <a:ext cx="7920000" cy="2916000"/>
          </a:xfrm>
          <a:prstGeom prst="rect">
            <a:avLst/>
          </a:prstGeo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612000" y="3852000"/>
            <a:ext cx="7920000" cy="273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8" name="Text Box 444"/>
          <p:cNvSpPr txBox="1">
            <a:spLocks noChangeArrowheads="1"/>
          </p:cNvSpPr>
          <p:nvPr/>
        </p:nvSpPr>
        <p:spPr bwMode="auto">
          <a:xfrm>
            <a:off x="3305467" y="6636178"/>
            <a:ext cx="2533066" cy="23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923" dirty="0">
                <a:solidFill>
                  <a:srgbClr val="5F5F5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© 2021 National Institute of Informatics</a:t>
            </a:r>
          </a:p>
        </p:txBody>
      </p:sp>
    </p:spTree>
    <p:extLst>
      <p:ext uri="{BB962C8B-B14F-4D97-AF65-F5344CB8AC3E}">
        <p14:creationId xmlns:p14="http://schemas.microsoft.com/office/powerpoint/2010/main" val="1128599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09"/>
          <p:cNvSpPr>
            <a:spLocks noChangeArrowheads="1"/>
          </p:cNvSpPr>
          <p:nvPr/>
        </p:nvSpPr>
        <p:spPr bwMode="auto">
          <a:xfrm>
            <a:off x="612000" y="1116000"/>
            <a:ext cx="7920000" cy="54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sz="half" idx="11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1" name="スライド番号プレースホルダー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2" name="タイトル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8083847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2" name="スライド番号プレースホルダー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260000"/>
            <a:ext cx="38862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260000"/>
            <a:ext cx="38862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8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5486197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0" name="スライド番号プレースホルダー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1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750513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309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preserve="1">
  <p:cSld name="タイトル スライド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09"/>
          <p:cNvSpPr>
            <a:spLocks noChangeArrowheads="1"/>
          </p:cNvSpPr>
          <p:nvPr/>
        </p:nvSpPr>
        <p:spPr bwMode="auto">
          <a:xfrm>
            <a:off x="0" y="345600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612000" y="360000"/>
            <a:ext cx="7920000" cy="2916000"/>
          </a:xfrm>
          <a:prstGeom prst="rect">
            <a:avLst/>
          </a:prstGeo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12000" y="3852000"/>
            <a:ext cx="7920000" cy="273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15" name="スライド番号プレースホルダー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9" name="Text Box 444"/>
          <p:cNvSpPr txBox="1">
            <a:spLocks noChangeArrowheads="1"/>
          </p:cNvSpPr>
          <p:nvPr/>
        </p:nvSpPr>
        <p:spPr bwMode="auto">
          <a:xfrm>
            <a:off x="3305467" y="6636178"/>
            <a:ext cx="2533066" cy="23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923" dirty="0">
                <a:solidFill>
                  <a:srgbClr val="5F5F5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© 2021 National Institute of Informatics</a:t>
            </a:r>
          </a:p>
        </p:txBody>
      </p:sp>
    </p:spTree>
    <p:extLst>
      <p:ext uri="{BB962C8B-B14F-4D97-AF65-F5344CB8AC3E}">
        <p14:creationId xmlns:p14="http://schemas.microsoft.com/office/powerpoint/2010/main" val="21341901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preserve="1">
  <p:cSld name="タイトルとコンテンツ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09"/>
          <p:cNvSpPr>
            <a:spLocks noChangeArrowheads="1"/>
          </p:cNvSpPr>
          <p:nvPr/>
        </p:nvSpPr>
        <p:spPr bwMode="auto">
          <a:xfrm>
            <a:off x="612000" y="1116000"/>
            <a:ext cx="7920000" cy="54000"/>
          </a:xfrm>
          <a:prstGeom prst="rect">
            <a:avLst/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4" name="スライド番号プレースホルダー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5" name="タイトル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4018280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5" name="スライド番号プレースホルダー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7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8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9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3474314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5" name="スライド番号プレースホルダー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6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987213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09"/>
          <p:cNvSpPr>
            <a:spLocks noChangeArrowheads="1"/>
          </p:cNvSpPr>
          <p:nvPr userDrawn="1"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1" name="スライド番号プレースホルダー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2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082554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 preserve="1">
  <p:cSld name="白紙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0616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09"/>
          <p:cNvSpPr>
            <a:spLocks noChangeArrowheads="1"/>
          </p:cNvSpPr>
          <p:nvPr/>
        </p:nvSpPr>
        <p:spPr bwMode="auto">
          <a:xfrm>
            <a:off x="0" y="3456000"/>
            <a:ext cx="9144000" cy="54000"/>
          </a:xfrm>
          <a:prstGeom prst="rect">
            <a:avLst/>
          </a:prstGeom>
          <a:gradFill rotWithShape="1">
            <a:gsLst>
              <a:gs pos="0">
                <a:srgbClr val="CA97FD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2000" y="360000"/>
            <a:ext cx="7920000" cy="2916000"/>
          </a:xfrm>
          <a:prstGeom prst="rect">
            <a:avLst/>
          </a:prstGeo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612000" y="3852000"/>
            <a:ext cx="7920000" cy="273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8" name="Text Box 444"/>
          <p:cNvSpPr txBox="1">
            <a:spLocks noChangeArrowheads="1"/>
          </p:cNvSpPr>
          <p:nvPr/>
        </p:nvSpPr>
        <p:spPr bwMode="auto">
          <a:xfrm>
            <a:off x="3305467" y="6636178"/>
            <a:ext cx="2533066" cy="23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923" dirty="0">
                <a:solidFill>
                  <a:srgbClr val="5F5F5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© 2021 National Institute of Informatics</a:t>
            </a:r>
          </a:p>
        </p:txBody>
      </p:sp>
    </p:spTree>
    <p:extLst>
      <p:ext uri="{BB962C8B-B14F-4D97-AF65-F5344CB8AC3E}">
        <p14:creationId xmlns:p14="http://schemas.microsoft.com/office/powerpoint/2010/main" val="8912440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09"/>
          <p:cNvSpPr>
            <a:spLocks noChangeArrowheads="1"/>
          </p:cNvSpPr>
          <p:nvPr/>
        </p:nvSpPr>
        <p:spPr bwMode="auto">
          <a:xfrm>
            <a:off x="612000" y="1116000"/>
            <a:ext cx="7920000" cy="54000"/>
          </a:xfrm>
          <a:prstGeom prst="rect">
            <a:avLst/>
          </a:prstGeom>
          <a:gradFill rotWithShape="1">
            <a:gsLst>
              <a:gs pos="0">
                <a:srgbClr val="CA97FD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0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5335583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CA97FD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9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0838734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CA97FD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0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946009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CA97FD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7501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09"/>
          <p:cNvSpPr>
            <a:spLocks noChangeArrowheads="1"/>
          </p:cNvSpPr>
          <p:nvPr/>
        </p:nvSpPr>
        <p:spPr bwMode="auto">
          <a:xfrm>
            <a:off x="0" y="345600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2000" y="360000"/>
            <a:ext cx="7920000" cy="2916000"/>
          </a:xfrm>
          <a:prstGeom prst="rect">
            <a:avLst/>
          </a:prstGeo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612000" y="3852000"/>
            <a:ext cx="7920000" cy="273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7" name="Text Box 444"/>
          <p:cNvSpPr txBox="1">
            <a:spLocks noChangeArrowheads="1"/>
          </p:cNvSpPr>
          <p:nvPr/>
        </p:nvSpPr>
        <p:spPr bwMode="auto">
          <a:xfrm>
            <a:off x="3305467" y="6636178"/>
            <a:ext cx="2533066" cy="23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923" dirty="0">
                <a:solidFill>
                  <a:srgbClr val="5F5F5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© 2021 National Institute of Informatics</a:t>
            </a:r>
          </a:p>
        </p:txBody>
      </p:sp>
    </p:spTree>
    <p:extLst>
      <p:ext uri="{BB962C8B-B14F-4D97-AF65-F5344CB8AC3E}">
        <p14:creationId xmlns:p14="http://schemas.microsoft.com/office/powerpoint/2010/main" val="28180552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09"/>
          <p:cNvSpPr>
            <a:spLocks noChangeArrowheads="1"/>
          </p:cNvSpPr>
          <p:nvPr/>
        </p:nvSpPr>
        <p:spPr bwMode="auto">
          <a:xfrm>
            <a:off x="612000" y="1116000"/>
            <a:ext cx="7920000" cy="54000"/>
          </a:xfrm>
          <a:prstGeom prst="rect">
            <a:avLst/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0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3215125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9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22625929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0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432660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09"/>
          <p:cNvSpPr>
            <a:spLocks noChangeArrowheads="1"/>
          </p:cNvSpPr>
          <p:nvPr userDrawn="1"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4921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3946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09"/>
          <p:cNvSpPr>
            <a:spLocks noChangeArrowheads="1"/>
          </p:cNvSpPr>
          <p:nvPr/>
        </p:nvSpPr>
        <p:spPr bwMode="auto">
          <a:xfrm>
            <a:off x="0" y="345600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2">
                  <a:lumMod val="75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2000" y="360000"/>
            <a:ext cx="7920000" cy="2916000"/>
          </a:xfrm>
          <a:prstGeom prst="rect">
            <a:avLst/>
          </a:prstGeo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612000" y="3852000"/>
            <a:ext cx="7920000" cy="273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7" name="Text Box 444"/>
          <p:cNvSpPr txBox="1">
            <a:spLocks noChangeArrowheads="1"/>
          </p:cNvSpPr>
          <p:nvPr/>
        </p:nvSpPr>
        <p:spPr bwMode="auto">
          <a:xfrm>
            <a:off x="3305467" y="6636178"/>
            <a:ext cx="2533066" cy="23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923" dirty="0">
                <a:solidFill>
                  <a:srgbClr val="5F5F5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© 2021 National Institute of Informatics</a:t>
            </a:r>
          </a:p>
        </p:txBody>
      </p:sp>
    </p:spTree>
    <p:extLst>
      <p:ext uri="{BB962C8B-B14F-4D97-AF65-F5344CB8AC3E}">
        <p14:creationId xmlns:p14="http://schemas.microsoft.com/office/powerpoint/2010/main" val="24148309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09"/>
          <p:cNvSpPr>
            <a:spLocks noChangeArrowheads="1"/>
          </p:cNvSpPr>
          <p:nvPr/>
        </p:nvSpPr>
        <p:spPr bwMode="auto">
          <a:xfrm>
            <a:off x="612000" y="1116000"/>
            <a:ext cx="7920000" cy="54000"/>
          </a:xfrm>
          <a:prstGeom prst="rect">
            <a:avLst/>
          </a:prstGeom>
          <a:gradFill rotWithShape="1">
            <a:gsLst>
              <a:gs pos="0">
                <a:schemeClr val="accent2">
                  <a:lumMod val="75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0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495137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2">
                  <a:lumMod val="75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9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94758526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2">
                  <a:lumMod val="75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0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150340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2">
                  <a:lumMod val="75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0950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93015" y="6605588"/>
            <a:ext cx="550985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9" name="Rectangle 409"/>
          <p:cNvSpPr>
            <a:spLocks noChangeArrowheads="1"/>
          </p:cNvSpPr>
          <p:nvPr userDrawn="1"/>
        </p:nvSpPr>
        <p:spPr bwMode="auto">
          <a:xfrm>
            <a:off x="0" y="3435862"/>
            <a:ext cx="9144000" cy="45719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537484" y="919232"/>
            <a:ext cx="8069032" cy="2387600"/>
          </a:xfr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2" name="Text Box 444"/>
          <p:cNvSpPr txBox="1">
            <a:spLocks noChangeArrowheads="1"/>
          </p:cNvSpPr>
          <p:nvPr userDrawn="1"/>
        </p:nvSpPr>
        <p:spPr bwMode="auto">
          <a:xfrm>
            <a:off x="3305467" y="6614614"/>
            <a:ext cx="2533066" cy="23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923" dirty="0">
                <a:solidFill>
                  <a:srgbClr val="5F5F5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© 2022 National Institute of Informatics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537484" y="3632861"/>
            <a:ext cx="8069032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dirty="0"/>
              <a:t>マスター サブタイトルの書式設定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5179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09"/>
          <p:cNvSpPr>
            <a:spLocks noChangeArrowheads="1"/>
          </p:cNvSpPr>
          <p:nvPr/>
        </p:nvSpPr>
        <p:spPr bwMode="auto">
          <a:xfrm>
            <a:off x="0" y="3456000"/>
            <a:ext cx="9144000" cy="54000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12000" y="360000"/>
            <a:ext cx="7920000" cy="2916000"/>
          </a:xfr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2" name="Text Box 444"/>
          <p:cNvSpPr txBox="1">
            <a:spLocks noChangeArrowheads="1"/>
          </p:cNvSpPr>
          <p:nvPr/>
        </p:nvSpPr>
        <p:spPr bwMode="auto">
          <a:xfrm>
            <a:off x="3305467" y="6636178"/>
            <a:ext cx="2533066" cy="23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923" dirty="0">
                <a:solidFill>
                  <a:srgbClr val="5F5F5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© 2021 National Institute of Informatics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12000" y="3852000"/>
            <a:ext cx="7920000" cy="2736000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6256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09"/>
          <p:cNvSpPr>
            <a:spLocks noChangeArrowheads="1"/>
          </p:cNvSpPr>
          <p:nvPr/>
        </p:nvSpPr>
        <p:spPr bwMode="auto">
          <a:xfrm>
            <a:off x="612000" y="1116000"/>
            <a:ext cx="7920000" cy="54000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12000" y="1259999"/>
            <a:ext cx="79200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6" name="タイトル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19667562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966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34E5C-D2E7-4C5B-8640-B2632EC27B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6232408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9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7872928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61473" y="6197175"/>
            <a:ext cx="2220686" cy="6454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3489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93015" y="6605588"/>
            <a:ext cx="550985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9" name="Rectangle 409"/>
          <p:cNvSpPr>
            <a:spLocks noChangeArrowheads="1"/>
          </p:cNvSpPr>
          <p:nvPr userDrawn="1"/>
        </p:nvSpPr>
        <p:spPr bwMode="auto">
          <a:xfrm>
            <a:off x="0" y="3435862"/>
            <a:ext cx="9144000" cy="45719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537484" y="919232"/>
            <a:ext cx="8069032" cy="2387600"/>
          </a:xfr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2" name="Text Box 444"/>
          <p:cNvSpPr txBox="1">
            <a:spLocks noChangeArrowheads="1"/>
          </p:cNvSpPr>
          <p:nvPr userDrawn="1"/>
        </p:nvSpPr>
        <p:spPr bwMode="auto">
          <a:xfrm>
            <a:off x="3305467" y="6614614"/>
            <a:ext cx="2533066" cy="23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923" dirty="0">
                <a:solidFill>
                  <a:srgbClr val="5F5F5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© 2022 National Institute of Informatics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537484" y="3632861"/>
            <a:ext cx="8069032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dirty="0"/>
              <a:t>マスター サブタイトルの書式設定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3043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09"/>
          <p:cNvSpPr>
            <a:spLocks noChangeArrowheads="1"/>
          </p:cNvSpPr>
          <p:nvPr/>
        </p:nvSpPr>
        <p:spPr bwMode="auto">
          <a:xfrm>
            <a:off x="0" y="3456000"/>
            <a:ext cx="9144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2" name="Title 1"/>
          <p:cNvSpPr>
            <a:spLocks noGrp="1"/>
          </p:cNvSpPr>
          <p:nvPr>
            <p:ph type="ctrTitle"/>
          </p:nvPr>
        </p:nvSpPr>
        <p:spPr>
          <a:xfrm>
            <a:off x="612000" y="360000"/>
            <a:ext cx="7920000" cy="2916000"/>
          </a:xfrm>
          <a:prstGeom prst="rect">
            <a:avLst/>
          </a:prstGeo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Subtitle 2"/>
          <p:cNvSpPr>
            <a:spLocks noGrp="1"/>
          </p:cNvSpPr>
          <p:nvPr>
            <p:ph type="subTitle" idx="1"/>
          </p:nvPr>
        </p:nvSpPr>
        <p:spPr>
          <a:xfrm>
            <a:off x="612000" y="3852000"/>
            <a:ext cx="7920000" cy="273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0" name="Text Box 444"/>
          <p:cNvSpPr txBox="1">
            <a:spLocks noChangeArrowheads="1"/>
          </p:cNvSpPr>
          <p:nvPr/>
        </p:nvSpPr>
        <p:spPr bwMode="auto">
          <a:xfrm>
            <a:off x="3305467" y="6636178"/>
            <a:ext cx="2533066" cy="23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923" dirty="0">
                <a:solidFill>
                  <a:srgbClr val="5F5F5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© 2021 National Institute of Informatics</a:t>
            </a:r>
          </a:p>
        </p:txBody>
      </p:sp>
    </p:spTree>
    <p:extLst>
      <p:ext uri="{BB962C8B-B14F-4D97-AF65-F5344CB8AC3E}">
        <p14:creationId xmlns:p14="http://schemas.microsoft.com/office/powerpoint/2010/main" val="35099388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09"/>
          <p:cNvSpPr>
            <a:spLocks noChangeArrowheads="1"/>
          </p:cNvSpPr>
          <p:nvPr/>
        </p:nvSpPr>
        <p:spPr bwMode="auto">
          <a:xfrm>
            <a:off x="612000" y="1116000"/>
            <a:ext cx="7920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2" name="スライド番号プレースホルダー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3" name="タイトル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0"/>
          </p:nvPr>
        </p:nvSpPr>
        <p:spPr>
          <a:xfrm>
            <a:off x="612000" y="1259999"/>
            <a:ext cx="79200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5881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5" name="スライド番号プレースホルダー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7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260000"/>
            <a:ext cx="38862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8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260000"/>
            <a:ext cx="38862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9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1555839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1" name="スライド番号プレースホルダー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2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936453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28517A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61065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09"/>
          <p:cNvSpPr>
            <a:spLocks noChangeArrowheads="1"/>
          </p:cNvSpPr>
          <p:nvPr/>
        </p:nvSpPr>
        <p:spPr bwMode="auto">
          <a:xfrm>
            <a:off x="0" y="3456000"/>
            <a:ext cx="9144000" cy="54000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EAEAEA"/>
              </a:gs>
            </a:gsLst>
            <a:lin ang="0" scaled="1"/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612000" y="360000"/>
            <a:ext cx="7920000" cy="2916000"/>
          </a:xfrm>
          <a:prstGeom prst="rect">
            <a:avLst/>
          </a:prstGeo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612000" y="3852000"/>
            <a:ext cx="7920000" cy="273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8" name="Text Box 444"/>
          <p:cNvSpPr txBox="1">
            <a:spLocks noChangeArrowheads="1"/>
          </p:cNvSpPr>
          <p:nvPr/>
        </p:nvSpPr>
        <p:spPr bwMode="auto">
          <a:xfrm>
            <a:off x="3305467" y="6636178"/>
            <a:ext cx="2533066" cy="23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923" dirty="0">
                <a:solidFill>
                  <a:srgbClr val="5F5F5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© 2021 National Institute of Informatics</a:t>
            </a:r>
          </a:p>
        </p:txBody>
      </p:sp>
    </p:spTree>
    <p:extLst>
      <p:ext uri="{BB962C8B-B14F-4D97-AF65-F5344CB8AC3E}">
        <p14:creationId xmlns:p14="http://schemas.microsoft.com/office/powerpoint/2010/main" val="27700240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09"/>
          <p:cNvSpPr>
            <a:spLocks noChangeArrowheads="1"/>
          </p:cNvSpPr>
          <p:nvPr/>
        </p:nvSpPr>
        <p:spPr bwMode="auto">
          <a:xfrm>
            <a:off x="612000" y="1116000"/>
            <a:ext cx="7920000" cy="54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sz="half" idx="11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1" name="スライド番号プレースホルダー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2" name="タイトル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218369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93015" y="6605588"/>
            <a:ext cx="550985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9" name="Rectangle 409"/>
          <p:cNvSpPr>
            <a:spLocks noChangeArrowheads="1"/>
          </p:cNvSpPr>
          <p:nvPr userDrawn="1"/>
        </p:nvSpPr>
        <p:spPr bwMode="auto">
          <a:xfrm>
            <a:off x="0" y="3435862"/>
            <a:ext cx="9144000" cy="45719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537484" y="919232"/>
            <a:ext cx="8069032" cy="2387600"/>
          </a:xfr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2" name="Text Box 444"/>
          <p:cNvSpPr txBox="1">
            <a:spLocks noChangeArrowheads="1"/>
          </p:cNvSpPr>
          <p:nvPr userDrawn="1"/>
        </p:nvSpPr>
        <p:spPr bwMode="auto">
          <a:xfrm>
            <a:off x="3305467" y="6614614"/>
            <a:ext cx="2533066" cy="23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923" dirty="0">
                <a:solidFill>
                  <a:srgbClr val="5F5F5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© 2022 National Institute of Informatics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537484" y="3632861"/>
            <a:ext cx="8069032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dirty="0"/>
              <a:t>マスター サブタイトルの書式設定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91686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2" name="スライド番号プレースホルダー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260000"/>
            <a:ext cx="38862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260000"/>
            <a:ext cx="38862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8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8219589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0" name="スライド番号プレースホルダー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1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86897692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4986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preserve="1">
  <p:cSld name="タイトル スライド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09"/>
          <p:cNvSpPr>
            <a:spLocks noChangeArrowheads="1"/>
          </p:cNvSpPr>
          <p:nvPr/>
        </p:nvSpPr>
        <p:spPr bwMode="auto">
          <a:xfrm>
            <a:off x="0" y="345600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612000" y="360000"/>
            <a:ext cx="7920000" cy="2916000"/>
          </a:xfrm>
          <a:prstGeom prst="rect">
            <a:avLst/>
          </a:prstGeo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12000" y="3852000"/>
            <a:ext cx="7920000" cy="273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15" name="スライド番号プレースホルダー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9" name="Text Box 444"/>
          <p:cNvSpPr txBox="1">
            <a:spLocks noChangeArrowheads="1"/>
          </p:cNvSpPr>
          <p:nvPr/>
        </p:nvSpPr>
        <p:spPr bwMode="auto">
          <a:xfrm>
            <a:off x="3305467" y="6636178"/>
            <a:ext cx="2533066" cy="23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923" dirty="0">
                <a:solidFill>
                  <a:srgbClr val="5F5F5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© 2021 National Institute of Informatics</a:t>
            </a:r>
          </a:p>
        </p:txBody>
      </p:sp>
    </p:spTree>
    <p:extLst>
      <p:ext uri="{BB962C8B-B14F-4D97-AF65-F5344CB8AC3E}">
        <p14:creationId xmlns:p14="http://schemas.microsoft.com/office/powerpoint/2010/main" val="41829355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preserve="1">
  <p:cSld name="タイトルとコンテンツ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09"/>
          <p:cNvSpPr>
            <a:spLocks noChangeArrowheads="1"/>
          </p:cNvSpPr>
          <p:nvPr/>
        </p:nvSpPr>
        <p:spPr bwMode="auto">
          <a:xfrm>
            <a:off x="612000" y="1116000"/>
            <a:ext cx="7920000" cy="54000"/>
          </a:xfrm>
          <a:prstGeom prst="rect">
            <a:avLst/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4" name="スライド番号プレースホルダー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5" name="タイトル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8731652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5" name="スライド番号プレースホルダー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7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8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9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77953702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5" name="スライド番号プレースホルダー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6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3830140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 preserve="1">
  <p:cSld name="白紙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86888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09"/>
          <p:cNvSpPr>
            <a:spLocks noChangeArrowheads="1"/>
          </p:cNvSpPr>
          <p:nvPr/>
        </p:nvSpPr>
        <p:spPr bwMode="auto">
          <a:xfrm>
            <a:off x="0" y="3456000"/>
            <a:ext cx="9144000" cy="54000"/>
          </a:xfrm>
          <a:prstGeom prst="rect">
            <a:avLst/>
          </a:prstGeom>
          <a:gradFill rotWithShape="1">
            <a:gsLst>
              <a:gs pos="0">
                <a:srgbClr val="CA97FD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2000" y="360000"/>
            <a:ext cx="7920000" cy="2916000"/>
          </a:xfrm>
          <a:prstGeom prst="rect">
            <a:avLst/>
          </a:prstGeo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612000" y="3852000"/>
            <a:ext cx="7920000" cy="273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8" name="Text Box 444"/>
          <p:cNvSpPr txBox="1">
            <a:spLocks noChangeArrowheads="1"/>
          </p:cNvSpPr>
          <p:nvPr/>
        </p:nvSpPr>
        <p:spPr bwMode="auto">
          <a:xfrm>
            <a:off x="3305467" y="6636178"/>
            <a:ext cx="2533066" cy="23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923" dirty="0">
                <a:solidFill>
                  <a:srgbClr val="5F5F5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© 2021 National Institute of Informatics</a:t>
            </a:r>
          </a:p>
        </p:txBody>
      </p:sp>
    </p:spTree>
    <p:extLst>
      <p:ext uri="{BB962C8B-B14F-4D97-AF65-F5344CB8AC3E}">
        <p14:creationId xmlns:p14="http://schemas.microsoft.com/office/powerpoint/2010/main" val="202044696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09"/>
          <p:cNvSpPr>
            <a:spLocks noChangeArrowheads="1"/>
          </p:cNvSpPr>
          <p:nvPr/>
        </p:nvSpPr>
        <p:spPr bwMode="auto">
          <a:xfrm>
            <a:off x="612000" y="1116000"/>
            <a:ext cx="7920000" cy="54000"/>
          </a:xfrm>
          <a:prstGeom prst="rect">
            <a:avLst/>
          </a:prstGeom>
          <a:gradFill rotWithShape="1">
            <a:gsLst>
              <a:gs pos="0">
                <a:srgbClr val="CA97FD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0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536570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93015" y="6605588"/>
            <a:ext cx="550985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28650" y="344580"/>
            <a:ext cx="7886700" cy="7881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5" name="Rectangle 409"/>
          <p:cNvSpPr>
            <a:spLocks noChangeArrowheads="1"/>
          </p:cNvSpPr>
          <p:nvPr userDrawn="1"/>
        </p:nvSpPr>
        <p:spPr bwMode="auto">
          <a:xfrm>
            <a:off x="628650" y="1132751"/>
            <a:ext cx="7886700" cy="45719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28650" y="1301580"/>
            <a:ext cx="7886700" cy="53040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929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CA97FD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9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92588394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CA97FD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0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5527797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rgbClr val="CA97FD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73891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09"/>
          <p:cNvSpPr>
            <a:spLocks noChangeArrowheads="1"/>
          </p:cNvSpPr>
          <p:nvPr/>
        </p:nvSpPr>
        <p:spPr bwMode="auto">
          <a:xfrm>
            <a:off x="0" y="345600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2000" y="360000"/>
            <a:ext cx="7920000" cy="2916000"/>
          </a:xfrm>
          <a:prstGeom prst="rect">
            <a:avLst/>
          </a:prstGeo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612000" y="3852000"/>
            <a:ext cx="7920000" cy="273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7" name="Text Box 444"/>
          <p:cNvSpPr txBox="1">
            <a:spLocks noChangeArrowheads="1"/>
          </p:cNvSpPr>
          <p:nvPr/>
        </p:nvSpPr>
        <p:spPr bwMode="auto">
          <a:xfrm>
            <a:off x="3305467" y="6636178"/>
            <a:ext cx="2533066" cy="23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923" dirty="0">
                <a:solidFill>
                  <a:srgbClr val="5F5F5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© 2021 National Institute of Informatics</a:t>
            </a:r>
          </a:p>
        </p:txBody>
      </p:sp>
    </p:spTree>
    <p:extLst>
      <p:ext uri="{BB962C8B-B14F-4D97-AF65-F5344CB8AC3E}">
        <p14:creationId xmlns:p14="http://schemas.microsoft.com/office/powerpoint/2010/main" val="357034143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09"/>
          <p:cNvSpPr>
            <a:spLocks noChangeArrowheads="1"/>
          </p:cNvSpPr>
          <p:nvPr/>
        </p:nvSpPr>
        <p:spPr bwMode="auto">
          <a:xfrm>
            <a:off x="612000" y="1116000"/>
            <a:ext cx="7920000" cy="54000"/>
          </a:xfrm>
          <a:prstGeom prst="rect">
            <a:avLst/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0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89482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9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9889702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0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733228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85677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09"/>
          <p:cNvSpPr>
            <a:spLocks noChangeArrowheads="1"/>
          </p:cNvSpPr>
          <p:nvPr/>
        </p:nvSpPr>
        <p:spPr bwMode="auto">
          <a:xfrm>
            <a:off x="0" y="345600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2">
                  <a:lumMod val="75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2000" y="360000"/>
            <a:ext cx="7920000" cy="2916000"/>
          </a:xfrm>
          <a:prstGeom prst="rect">
            <a:avLst/>
          </a:prstGeo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612000" y="3852000"/>
            <a:ext cx="7920000" cy="273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7" name="Text Box 444"/>
          <p:cNvSpPr txBox="1">
            <a:spLocks noChangeArrowheads="1"/>
          </p:cNvSpPr>
          <p:nvPr/>
        </p:nvSpPr>
        <p:spPr bwMode="auto">
          <a:xfrm>
            <a:off x="3305467" y="6636178"/>
            <a:ext cx="2533066" cy="23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923" dirty="0">
                <a:solidFill>
                  <a:srgbClr val="5F5F5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© 2021 National Institute of Informatics</a:t>
            </a:r>
          </a:p>
        </p:txBody>
      </p:sp>
    </p:spTree>
    <p:extLst>
      <p:ext uri="{BB962C8B-B14F-4D97-AF65-F5344CB8AC3E}">
        <p14:creationId xmlns:p14="http://schemas.microsoft.com/office/powerpoint/2010/main" val="215567171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09"/>
          <p:cNvSpPr>
            <a:spLocks noChangeArrowheads="1"/>
          </p:cNvSpPr>
          <p:nvPr/>
        </p:nvSpPr>
        <p:spPr bwMode="auto">
          <a:xfrm>
            <a:off x="612000" y="1116000"/>
            <a:ext cx="7920000" cy="54000"/>
          </a:xfrm>
          <a:prstGeom prst="rect">
            <a:avLst/>
          </a:prstGeom>
          <a:gradFill rotWithShape="1">
            <a:gsLst>
              <a:gs pos="0">
                <a:schemeClr val="accent2">
                  <a:lumMod val="75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0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055784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344580"/>
            <a:ext cx="7886700" cy="7881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93015" y="6605588"/>
            <a:ext cx="550985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633591"/>
            <a:ext cx="3886200" cy="4971996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633590"/>
            <a:ext cx="3886200" cy="4971997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10" name="Rectangle 409"/>
          <p:cNvSpPr>
            <a:spLocks noChangeArrowheads="1"/>
          </p:cNvSpPr>
          <p:nvPr userDrawn="1"/>
        </p:nvSpPr>
        <p:spPr bwMode="auto">
          <a:xfrm>
            <a:off x="628650" y="1132751"/>
            <a:ext cx="7886700" cy="45719"/>
          </a:xfrm>
          <a:prstGeom prst="rect">
            <a:avLst/>
          </a:prstGeom>
          <a:gradFill rotWithShape="1">
            <a:gsLst>
              <a:gs pos="0">
                <a:srgbClr val="3A358C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97691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2">
                  <a:lumMod val="75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612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260000"/>
            <a:ext cx="3886200" cy="5328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9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58611139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2">
                  <a:lumMod val="75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10" name="タイトル 6"/>
          <p:cNvSpPr>
            <a:spLocks noGrp="1"/>
          </p:cNvSpPr>
          <p:nvPr>
            <p:ph type="title"/>
          </p:nvPr>
        </p:nvSpPr>
        <p:spPr>
          <a:xfrm>
            <a:off x="72000" y="180000"/>
            <a:ext cx="8424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29588217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09"/>
          <p:cNvSpPr>
            <a:spLocks noChangeArrowheads="1"/>
          </p:cNvSpPr>
          <p:nvPr/>
        </p:nvSpPr>
        <p:spPr bwMode="auto">
          <a:xfrm>
            <a:off x="0" y="0"/>
            <a:ext cx="9144000" cy="54000"/>
          </a:xfrm>
          <a:prstGeom prst="rect">
            <a:avLst/>
          </a:prstGeom>
          <a:gradFill rotWithShape="1">
            <a:gsLst>
              <a:gs pos="0">
                <a:schemeClr val="accent2">
                  <a:lumMod val="75000"/>
                </a:schemeClr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HGPｺﾞｼｯｸE" panose="020B0900000000000000" pitchFamily="50" charset="-128"/>
                <a:ea typeface="ＭＳ Ｐゴシック" panose="020B0600070205080204" pitchFamily="50" charset="-128"/>
              </a:defRPr>
            </a:lvl9pPr>
          </a:lstStyle>
          <a:p>
            <a:endParaRPr lang="ja-JP" altLang="en-US" sz="1292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111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53.xml"/><Relationship Id="rId7" Type="http://schemas.openxmlformats.org/officeDocument/2006/relationships/theme" Target="../theme/theme10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slideLayout" Target="../slideLayouts/slideLayout59.xml"/><Relationship Id="rId7" Type="http://schemas.openxmlformats.org/officeDocument/2006/relationships/theme" Target="../theme/theme11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0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theme" Target="../theme/theme12.xml"/><Relationship Id="rId5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6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theme" Target="../theme/theme13.xml"/><Relationship Id="rId5" Type="http://schemas.openxmlformats.org/officeDocument/2006/relationships/slideLayout" Target="../slideLayouts/slideLayout72.xml"/><Relationship Id="rId4" Type="http://schemas.openxmlformats.org/officeDocument/2006/relationships/slideLayout" Target="../slideLayouts/slideLayout71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5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theme" Target="../theme/theme14.xml"/><Relationship Id="rId5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6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theme" Target="../theme/theme15.xml"/><Relationship Id="rId5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1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5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theme" Target="../theme/theme16.xml"/><Relationship Id="rId5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6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0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theme" Target="../theme/theme17.xml"/><Relationship Id="rId5" Type="http://schemas.openxmlformats.org/officeDocument/2006/relationships/slideLayout" Target="../slideLayouts/slideLayout92.xml"/><Relationship Id="rId4" Type="http://schemas.openxmlformats.org/officeDocument/2006/relationships/slideLayout" Target="../slideLayouts/slideLayout9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gi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5.gi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612000" y="360000"/>
            <a:ext cx="7920000" cy="71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000" y="6587999"/>
            <a:ext cx="540000" cy="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grpSp>
        <p:nvGrpSpPr>
          <p:cNvPr id="6" name="object 10">
            <a:extLst>
              <a:ext uri="{FF2B5EF4-FFF2-40B4-BE49-F238E27FC236}">
                <a16:creationId xmlns:a16="http://schemas.microsoft.com/office/drawing/2014/main" id="{D191D58A-A1D3-4532-B164-E7397A2CD58B}"/>
              </a:ext>
            </a:extLst>
          </p:cNvPr>
          <p:cNvGrpSpPr/>
          <p:nvPr userDrawn="1"/>
        </p:nvGrpSpPr>
        <p:grpSpPr>
          <a:xfrm>
            <a:off x="8046534" y="83375"/>
            <a:ext cx="1052813" cy="282270"/>
            <a:chOff x="1890229" y="2275305"/>
            <a:chExt cx="3780154" cy="1013498"/>
          </a:xfrm>
        </p:grpSpPr>
        <p:sp>
          <p:nvSpPr>
            <p:cNvPr id="8" name="object 11">
              <a:extLst>
                <a:ext uri="{FF2B5EF4-FFF2-40B4-BE49-F238E27FC236}">
                  <a16:creationId xmlns:a16="http://schemas.microsoft.com/office/drawing/2014/main" id="{CC1E55EE-538A-4205-9440-795A7B527E56}"/>
                </a:ext>
              </a:extLst>
            </p:cNvPr>
            <p:cNvSpPr/>
            <p:nvPr userDrawn="1"/>
          </p:nvSpPr>
          <p:spPr>
            <a:xfrm>
              <a:off x="1890229" y="2395359"/>
              <a:ext cx="3780154" cy="893444"/>
            </a:xfrm>
            <a:custGeom>
              <a:avLst/>
              <a:gdLst/>
              <a:ahLst/>
              <a:cxnLst/>
              <a:rect l="l" t="t" r="r" b="b"/>
              <a:pathLst>
                <a:path w="3780154" h="893445">
                  <a:moveTo>
                    <a:pt x="916584" y="91897"/>
                  </a:moveTo>
                  <a:lnTo>
                    <a:pt x="872909" y="70015"/>
                  </a:lnTo>
                  <a:lnTo>
                    <a:pt x="827684" y="51193"/>
                  </a:lnTo>
                  <a:lnTo>
                    <a:pt x="781202" y="35382"/>
                  </a:lnTo>
                  <a:lnTo>
                    <a:pt x="733742" y="22529"/>
                  </a:lnTo>
                  <a:lnTo>
                    <a:pt x="685571" y="12611"/>
                  </a:lnTo>
                  <a:lnTo>
                    <a:pt x="637006" y="5575"/>
                  </a:lnTo>
                  <a:lnTo>
                    <a:pt x="588302" y="1384"/>
                  </a:lnTo>
                  <a:lnTo>
                    <a:pt x="539750" y="0"/>
                  </a:lnTo>
                  <a:lnTo>
                    <a:pt x="486359" y="1689"/>
                  </a:lnTo>
                  <a:lnTo>
                    <a:pt x="433908" y="6731"/>
                  </a:lnTo>
                  <a:lnTo>
                    <a:pt x="382752" y="15062"/>
                  </a:lnTo>
                  <a:lnTo>
                    <a:pt x="333286" y="26619"/>
                  </a:lnTo>
                  <a:lnTo>
                    <a:pt x="285902" y="41363"/>
                  </a:lnTo>
                  <a:lnTo>
                    <a:pt x="240982" y="59220"/>
                  </a:lnTo>
                  <a:lnTo>
                    <a:pt x="193509" y="83019"/>
                  </a:lnTo>
                  <a:lnTo>
                    <a:pt x="151523" y="109258"/>
                  </a:lnTo>
                  <a:lnTo>
                    <a:pt x="114922" y="137579"/>
                  </a:lnTo>
                  <a:lnTo>
                    <a:pt x="83578" y="167640"/>
                  </a:lnTo>
                  <a:lnTo>
                    <a:pt x="57404" y="199059"/>
                  </a:lnTo>
                  <a:lnTo>
                    <a:pt x="36283" y="231495"/>
                  </a:lnTo>
                  <a:lnTo>
                    <a:pt x="8712" y="297954"/>
                  </a:lnTo>
                  <a:lnTo>
                    <a:pt x="0" y="364159"/>
                  </a:lnTo>
                  <a:lnTo>
                    <a:pt x="2425" y="396265"/>
                  </a:lnTo>
                  <a:lnTo>
                    <a:pt x="20320" y="456679"/>
                  </a:lnTo>
                  <a:lnTo>
                    <a:pt x="54825" y="509651"/>
                  </a:lnTo>
                  <a:lnTo>
                    <a:pt x="105054" y="552323"/>
                  </a:lnTo>
                  <a:lnTo>
                    <a:pt x="170116" y="581799"/>
                  </a:lnTo>
                  <a:lnTo>
                    <a:pt x="207937" y="590689"/>
                  </a:lnTo>
                  <a:lnTo>
                    <a:pt x="249135" y="595210"/>
                  </a:lnTo>
                  <a:lnTo>
                    <a:pt x="293585" y="595007"/>
                  </a:lnTo>
                  <a:lnTo>
                    <a:pt x="328282" y="595807"/>
                  </a:lnTo>
                  <a:lnTo>
                    <a:pt x="385127" y="613092"/>
                  </a:lnTo>
                  <a:lnTo>
                    <a:pt x="419620" y="646988"/>
                  </a:lnTo>
                  <a:lnTo>
                    <a:pt x="426389" y="668553"/>
                  </a:lnTo>
                  <a:lnTo>
                    <a:pt x="425043" y="692353"/>
                  </a:lnTo>
                  <a:lnTo>
                    <a:pt x="394627" y="744016"/>
                  </a:lnTo>
                  <a:lnTo>
                    <a:pt x="363880" y="770610"/>
                  </a:lnTo>
                  <a:lnTo>
                    <a:pt x="321640" y="796848"/>
                  </a:lnTo>
                  <a:lnTo>
                    <a:pt x="267068" y="822083"/>
                  </a:lnTo>
                  <a:lnTo>
                    <a:pt x="199326" y="845680"/>
                  </a:lnTo>
                  <a:lnTo>
                    <a:pt x="237642" y="844842"/>
                  </a:lnTo>
                  <a:lnTo>
                    <a:pt x="280885" y="842175"/>
                  </a:lnTo>
                  <a:lnTo>
                    <a:pt x="327888" y="837463"/>
                  </a:lnTo>
                  <a:lnTo>
                    <a:pt x="377482" y="830478"/>
                  </a:lnTo>
                  <a:lnTo>
                    <a:pt x="428472" y="821004"/>
                  </a:lnTo>
                  <a:lnTo>
                    <a:pt x="479679" y="808799"/>
                  </a:lnTo>
                  <a:lnTo>
                    <a:pt x="529945" y="793661"/>
                  </a:lnTo>
                  <a:lnTo>
                    <a:pt x="578078" y="775347"/>
                  </a:lnTo>
                  <a:lnTo>
                    <a:pt x="622896" y="753656"/>
                  </a:lnTo>
                  <a:lnTo>
                    <a:pt x="663232" y="728357"/>
                  </a:lnTo>
                  <a:lnTo>
                    <a:pt x="697903" y="699211"/>
                  </a:lnTo>
                  <a:lnTo>
                    <a:pt x="726313" y="665683"/>
                  </a:lnTo>
                  <a:lnTo>
                    <a:pt x="746074" y="630694"/>
                  </a:lnTo>
                  <a:lnTo>
                    <a:pt x="760603" y="560514"/>
                  </a:lnTo>
                  <a:lnTo>
                    <a:pt x="755853" y="527418"/>
                  </a:lnTo>
                  <a:lnTo>
                    <a:pt x="723569" y="470471"/>
                  </a:lnTo>
                  <a:lnTo>
                    <a:pt x="662520" y="432854"/>
                  </a:lnTo>
                  <a:lnTo>
                    <a:pt x="621817" y="423913"/>
                  </a:lnTo>
                  <a:lnTo>
                    <a:pt x="574649" y="422960"/>
                  </a:lnTo>
                  <a:lnTo>
                    <a:pt x="530758" y="422351"/>
                  </a:lnTo>
                  <a:lnTo>
                    <a:pt x="492455" y="414934"/>
                  </a:lnTo>
                  <a:lnTo>
                    <a:pt x="434428" y="383184"/>
                  </a:lnTo>
                  <a:lnTo>
                    <a:pt x="404063" y="334733"/>
                  </a:lnTo>
                  <a:lnTo>
                    <a:pt x="400367" y="306425"/>
                  </a:lnTo>
                  <a:lnTo>
                    <a:pt x="404888" y="276580"/>
                  </a:lnTo>
                  <a:lnTo>
                    <a:pt x="440397" y="215747"/>
                  </a:lnTo>
                  <a:lnTo>
                    <a:pt x="472262" y="186512"/>
                  </a:lnTo>
                  <a:lnTo>
                    <a:pt x="514108" y="159245"/>
                  </a:lnTo>
                  <a:lnTo>
                    <a:pt x="553580" y="140119"/>
                  </a:lnTo>
                  <a:lnTo>
                    <a:pt x="597217" y="124015"/>
                  </a:lnTo>
                  <a:lnTo>
                    <a:pt x="644486" y="110959"/>
                  </a:lnTo>
                  <a:lnTo>
                    <a:pt x="694842" y="100965"/>
                  </a:lnTo>
                  <a:lnTo>
                    <a:pt x="747763" y="94030"/>
                  </a:lnTo>
                  <a:lnTo>
                    <a:pt x="802703" y="90208"/>
                  </a:lnTo>
                  <a:lnTo>
                    <a:pt x="859167" y="89484"/>
                  </a:lnTo>
                  <a:lnTo>
                    <a:pt x="916584" y="91897"/>
                  </a:lnTo>
                  <a:close/>
                </a:path>
                <a:path w="3780154" h="893445">
                  <a:moveTo>
                    <a:pt x="1201254" y="479488"/>
                  </a:moveTo>
                  <a:lnTo>
                    <a:pt x="1197381" y="436753"/>
                  </a:lnTo>
                  <a:lnTo>
                    <a:pt x="1183525" y="397611"/>
                  </a:lnTo>
                  <a:lnTo>
                    <a:pt x="1160386" y="363232"/>
                  </a:lnTo>
                  <a:lnTo>
                    <a:pt x="1128610" y="334772"/>
                  </a:lnTo>
                  <a:lnTo>
                    <a:pt x="1088898" y="313410"/>
                  </a:lnTo>
                  <a:lnTo>
                    <a:pt x="1041920" y="300291"/>
                  </a:lnTo>
                  <a:lnTo>
                    <a:pt x="1002842" y="296049"/>
                  </a:lnTo>
                  <a:lnTo>
                    <a:pt x="989901" y="295770"/>
                  </a:lnTo>
                  <a:lnTo>
                    <a:pt x="941400" y="299948"/>
                  </a:lnTo>
                  <a:lnTo>
                    <a:pt x="894626" y="312648"/>
                  </a:lnTo>
                  <a:lnTo>
                    <a:pt x="850328" y="334124"/>
                  </a:lnTo>
                  <a:lnTo>
                    <a:pt x="809294" y="364617"/>
                  </a:lnTo>
                  <a:lnTo>
                    <a:pt x="772274" y="404393"/>
                  </a:lnTo>
                  <a:lnTo>
                    <a:pt x="740041" y="453707"/>
                  </a:lnTo>
                  <a:lnTo>
                    <a:pt x="776452" y="428993"/>
                  </a:lnTo>
                  <a:lnTo>
                    <a:pt x="817156" y="412750"/>
                  </a:lnTo>
                  <a:lnTo>
                    <a:pt x="859751" y="406374"/>
                  </a:lnTo>
                  <a:lnTo>
                    <a:pt x="901852" y="411264"/>
                  </a:lnTo>
                  <a:lnTo>
                    <a:pt x="923340" y="420700"/>
                  </a:lnTo>
                  <a:lnTo>
                    <a:pt x="944702" y="439153"/>
                  </a:lnTo>
                  <a:lnTo>
                    <a:pt x="961669" y="467982"/>
                  </a:lnTo>
                  <a:lnTo>
                    <a:pt x="969937" y="508508"/>
                  </a:lnTo>
                  <a:lnTo>
                    <a:pt x="965212" y="562089"/>
                  </a:lnTo>
                  <a:lnTo>
                    <a:pt x="943203" y="630034"/>
                  </a:lnTo>
                  <a:lnTo>
                    <a:pt x="870826" y="739051"/>
                  </a:lnTo>
                  <a:lnTo>
                    <a:pt x="784796" y="806081"/>
                  </a:lnTo>
                  <a:lnTo>
                    <a:pt x="712851" y="839876"/>
                  </a:lnTo>
                  <a:lnTo>
                    <a:pt x="682701" y="849198"/>
                  </a:lnTo>
                  <a:lnTo>
                    <a:pt x="721017" y="848334"/>
                  </a:lnTo>
                  <a:lnTo>
                    <a:pt x="760704" y="845464"/>
                  </a:lnTo>
                  <a:lnTo>
                    <a:pt x="801382" y="840219"/>
                  </a:lnTo>
                  <a:lnTo>
                    <a:pt x="842645" y="832205"/>
                  </a:lnTo>
                  <a:lnTo>
                    <a:pt x="884097" y="821016"/>
                  </a:lnTo>
                  <a:lnTo>
                    <a:pt x="925385" y="806284"/>
                  </a:lnTo>
                  <a:lnTo>
                    <a:pt x="966076" y="787615"/>
                  </a:lnTo>
                  <a:lnTo>
                    <a:pt x="1005814" y="764616"/>
                  </a:lnTo>
                  <a:lnTo>
                    <a:pt x="1044194" y="736892"/>
                  </a:lnTo>
                  <a:lnTo>
                    <a:pt x="1080833" y="704075"/>
                  </a:lnTo>
                  <a:lnTo>
                    <a:pt x="1115326" y="665746"/>
                  </a:lnTo>
                  <a:lnTo>
                    <a:pt x="1147305" y="621538"/>
                  </a:lnTo>
                  <a:lnTo>
                    <a:pt x="1176362" y="571055"/>
                  </a:lnTo>
                  <a:lnTo>
                    <a:pt x="1194473" y="524637"/>
                  </a:lnTo>
                  <a:lnTo>
                    <a:pt x="1201254" y="479488"/>
                  </a:lnTo>
                  <a:close/>
                </a:path>
                <a:path w="3780154" h="893445">
                  <a:moveTo>
                    <a:pt x="3075711" y="351256"/>
                  </a:moveTo>
                  <a:lnTo>
                    <a:pt x="2518384" y="351256"/>
                  </a:lnTo>
                  <a:lnTo>
                    <a:pt x="2446451" y="483273"/>
                  </a:lnTo>
                  <a:lnTo>
                    <a:pt x="2645943" y="483273"/>
                  </a:lnTo>
                  <a:lnTo>
                    <a:pt x="2446477" y="849185"/>
                  </a:lnTo>
                  <a:lnTo>
                    <a:pt x="2623388" y="849185"/>
                  </a:lnTo>
                  <a:lnTo>
                    <a:pt x="2823019" y="483273"/>
                  </a:lnTo>
                  <a:lnTo>
                    <a:pt x="3002762" y="483273"/>
                  </a:lnTo>
                  <a:lnTo>
                    <a:pt x="3075711" y="351256"/>
                  </a:lnTo>
                  <a:close/>
                </a:path>
                <a:path w="3780154" h="893445">
                  <a:moveTo>
                    <a:pt x="3208934" y="270129"/>
                  </a:moveTo>
                  <a:lnTo>
                    <a:pt x="3080067" y="270129"/>
                  </a:lnTo>
                  <a:lnTo>
                    <a:pt x="3078124" y="281673"/>
                  </a:lnTo>
                  <a:lnTo>
                    <a:pt x="3180308" y="318389"/>
                  </a:lnTo>
                  <a:lnTo>
                    <a:pt x="3208934" y="270129"/>
                  </a:lnTo>
                  <a:close/>
                </a:path>
                <a:path w="3780154" h="893445">
                  <a:moveTo>
                    <a:pt x="3779990" y="576427"/>
                  </a:moveTo>
                  <a:lnTo>
                    <a:pt x="3735374" y="413334"/>
                  </a:lnTo>
                  <a:lnTo>
                    <a:pt x="3637216" y="320852"/>
                  </a:lnTo>
                  <a:lnTo>
                    <a:pt x="3539058" y="279577"/>
                  </a:lnTo>
                  <a:lnTo>
                    <a:pt x="3494443" y="270129"/>
                  </a:lnTo>
                  <a:lnTo>
                    <a:pt x="3459848" y="270129"/>
                  </a:lnTo>
                  <a:lnTo>
                    <a:pt x="3418941" y="342341"/>
                  </a:lnTo>
                  <a:lnTo>
                    <a:pt x="3400539" y="375602"/>
                  </a:lnTo>
                  <a:lnTo>
                    <a:pt x="3383699" y="406793"/>
                  </a:lnTo>
                  <a:lnTo>
                    <a:pt x="3465525" y="438988"/>
                  </a:lnTo>
                  <a:lnTo>
                    <a:pt x="3485527" y="446532"/>
                  </a:lnTo>
                  <a:lnTo>
                    <a:pt x="3498481" y="451688"/>
                  </a:lnTo>
                  <a:lnTo>
                    <a:pt x="3533737" y="471652"/>
                  </a:lnTo>
                  <a:lnTo>
                    <a:pt x="3559810" y="501573"/>
                  </a:lnTo>
                  <a:lnTo>
                    <a:pt x="3575647" y="538467"/>
                  </a:lnTo>
                  <a:lnTo>
                    <a:pt x="3580574" y="571614"/>
                  </a:lnTo>
                  <a:lnTo>
                    <a:pt x="3579723" y="581075"/>
                  </a:lnTo>
                  <a:lnTo>
                    <a:pt x="3579152" y="619582"/>
                  </a:lnTo>
                  <a:lnTo>
                    <a:pt x="3571100" y="659866"/>
                  </a:lnTo>
                  <a:lnTo>
                    <a:pt x="3556254" y="700405"/>
                  </a:lnTo>
                  <a:lnTo>
                    <a:pt x="3535299" y="739635"/>
                  </a:lnTo>
                  <a:lnTo>
                    <a:pt x="3508895" y="776046"/>
                  </a:lnTo>
                  <a:lnTo>
                    <a:pt x="3477755" y="808101"/>
                  </a:lnTo>
                  <a:lnTo>
                    <a:pt x="3442538" y="834237"/>
                  </a:lnTo>
                  <a:lnTo>
                    <a:pt x="3403930" y="852957"/>
                  </a:lnTo>
                  <a:lnTo>
                    <a:pt x="3362604" y="862685"/>
                  </a:lnTo>
                  <a:lnTo>
                    <a:pt x="3319259" y="861910"/>
                  </a:lnTo>
                  <a:lnTo>
                    <a:pt x="3274555" y="849083"/>
                  </a:lnTo>
                  <a:lnTo>
                    <a:pt x="3310267" y="866724"/>
                  </a:lnTo>
                  <a:lnTo>
                    <a:pt x="3350945" y="880694"/>
                  </a:lnTo>
                  <a:lnTo>
                    <a:pt x="3396767" y="889889"/>
                  </a:lnTo>
                  <a:lnTo>
                    <a:pt x="3447897" y="893191"/>
                  </a:lnTo>
                  <a:lnTo>
                    <a:pt x="3492398" y="889241"/>
                  </a:lnTo>
                  <a:lnTo>
                    <a:pt x="3536391" y="877900"/>
                  </a:lnTo>
                  <a:lnTo>
                    <a:pt x="3579114" y="859980"/>
                  </a:lnTo>
                  <a:lnTo>
                    <a:pt x="3619754" y="836295"/>
                  </a:lnTo>
                  <a:lnTo>
                    <a:pt x="3657536" y="807631"/>
                  </a:lnTo>
                  <a:lnTo>
                    <a:pt x="3691674" y="774814"/>
                  </a:lnTo>
                  <a:lnTo>
                    <a:pt x="3721366" y="738632"/>
                  </a:lnTo>
                  <a:lnTo>
                    <a:pt x="3745827" y="699909"/>
                  </a:lnTo>
                  <a:lnTo>
                    <a:pt x="3764280" y="659422"/>
                  </a:lnTo>
                  <a:lnTo>
                    <a:pt x="3775938" y="617994"/>
                  </a:lnTo>
                  <a:lnTo>
                    <a:pt x="3779990" y="576427"/>
                  </a:lnTo>
                  <a:close/>
                </a:path>
              </a:pathLst>
            </a:custGeom>
            <a:solidFill>
              <a:srgbClr val="00508F"/>
            </a:solidFill>
          </p:spPr>
          <p:txBody>
            <a:bodyPr wrap="square" lIns="0" tIns="0" rIns="0" bIns="0" rtlCol="0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object 12">
              <a:extLst>
                <a:ext uri="{FF2B5EF4-FFF2-40B4-BE49-F238E27FC236}">
                  <a16:creationId xmlns:a16="http://schemas.microsoft.com/office/drawing/2014/main" id="{DBAF3F96-DDA1-4022-8302-AFF071FD92E2}"/>
                </a:ext>
              </a:extLst>
            </p:cNvPr>
            <p:cNvPicPr/>
            <p:nvPr userDrawn="1"/>
          </p:nvPicPr>
          <p:blipFill>
            <a:blip r:embed="rId8" cstate="print"/>
            <a:stretch>
              <a:fillRect/>
            </a:stretch>
          </p:blipFill>
          <p:spPr>
            <a:xfrm>
              <a:off x="2822986" y="2415838"/>
              <a:ext cx="223939" cy="223926"/>
            </a:xfrm>
            <a:prstGeom prst="rect">
              <a:avLst/>
            </a:prstGeom>
          </p:spPr>
        </p:pic>
        <p:sp>
          <p:nvSpPr>
            <p:cNvPr id="10" name="object 13">
              <a:extLst>
                <a:ext uri="{FF2B5EF4-FFF2-40B4-BE49-F238E27FC236}">
                  <a16:creationId xmlns:a16="http://schemas.microsoft.com/office/drawing/2014/main" id="{11B89335-AF40-4923-A9AF-015A1B7BA2CE}"/>
                </a:ext>
              </a:extLst>
            </p:cNvPr>
            <p:cNvSpPr/>
            <p:nvPr userDrawn="1"/>
          </p:nvSpPr>
          <p:spPr>
            <a:xfrm>
              <a:off x="2955061" y="2743491"/>
              <a:ext cx="1410970" cy="505459"/>
            </a:xfrm>
            <a:custGeom>
              <a:avLst/>
              <a:gdLst/>
              <a:ahLst/>
              <a:cxnLst/>
              <a:rect l="l" t="t" r="r" b="b"/>
              <a:pathLst>
                <a:path w="1410970" h="505460">
                  <a:moveTo>
                    <a:pt x="838987" y="3771"/>
                  </a:moveTo>
                  <a:lnTo>
                    <a:pt x="662393" y="3771"/>
                  </a:lnTo>
                  <a:lnTo>
                    <a:pt x="500659" y="299326"/>
                  </a:lnTo>
                  <a:lnTo>
                    <a:pt x="497522" y="304774"/>
                  </a:lnTo>
                  <a:lnTo>
                    <a:pt x="493991" y="306590"/>
                  </a:lnTo>
                  <a:lnTo>
                    <a:pt x="485724" y="306590"/>
                  </a:lnTo>
                  <a:lnTo>
                    <a:pt x="483590" y="305968"/>
                  </a:lnTo>
                  <a:lnTo>
                    <a:pt x="485038" y="298704"/>
                  </a:lnTo>
                  <a:lnTo>
                    <a:pt x="502373" y="98742"/>
                  </a:lnTo>
                  <a:lnTo>
                    <a:pt x="502729" y="52349"/>
                  </a:lnTo>
                  <a:lnTo>
                    <a:pt x="487095" y="21844"/>
                  </a:lnTo>
                  <a:lnTo>
                    <a:pt x="453796" y="5105"/>
                  </a:lnTo>
                  <a:lnTo>
                    <a:pt x="401193" y="0"/>
                  </a:lnTo>
                  <a:lnTo>
                    <a:pt x="342646" y="4064"/>
                  </a:lnTo>
                  <a:lnTo>
                    <a:pt x="294690" y="18681"/>
                  </a:lnTo>
                  <a:lnTo>
                    <a:pt x="255193" y="47434"/>
                  </a:lnTo>
                  <a:lnTo>
                    <a:pt x="221983" y="93929"/>
                  </a:lnTo>
                  <a:lnTo>
                    <a:pt x="0" y="501065"/>
                  </a:lnTo>
                  <a:lnTo>
                    <a:pt x="169824" y="501065"/>
                  </a:lnTo>
                  <a:lnTo>
                    <a:pt x="339191" y="190728"/>
                  </a:lnTo>
                  <a:lnTo>
                    <a:pt x="343662" y="186931"/>
                  </a:lnTo>
                  <a:lnTo>
                    <a:pt x="352666" y="186931"/>
                  </a:lnTo>
                  <a:lnTo>
                    <a:pt x="356920" y="188290"/>
                  </a:lnTo>
                  <a:lnTo>
                    <a:pt x="354507" y="195618"/>
                  </a:lnTo>
                  <a:lnTo>
                    <a:pt x="333121" y="406196"/>
                  </a:lnTo>
                  <a:lnTo>
                    <a:pt x="334949" y="453631"/>
                  </a:lnTo>
                  <a:lnTo>
                    <a:pt x="350786" y="484085"/>
                  </a:lnTo>
                  <a:lnTo>
                    <a:pt x="381012" y="500316"/>
                  </a:lnTo>
                  <a:lnTo>
                    <a:pt x="425970" y="505117"/>
                  </a:lnTo>
                  <a:lnTo>
                    <a:pt x="477405" y="501269"/>
                  </a:lnTo>
                  <a:lnTo>
                    <a:pt x="521004" y="489597"/>
                  </a:lnTo>
                  <a:lnTo>
                    <a:pt x="557542" y="469900"/>
                  </a:lnTo>
                  <a:lnTo>
                    <a:pt x="587768" y="441960"/>
                  </a:lnTo>
                  <a:lnTo>
                    <a:pt x="612482" y="405574"/>
                  </a:lnTo>
                  <a:lnTo>
                    <a:pt x="838987" y="3771"/>
                  </a:lnTo>
                  <a:close/>
                </a:path>
                <a:path w="1410970" h="505460">
                  <a:moveTo>
                    <a:pt x="1410462" y="3124"/>
                  </a:moveTo>
                  <a:lnTo>
                    <a:pt x="1102956" y="3124"/>
                  </a:lnTo>
                  <a:lnTo>
                    <a:pt x="1040841" y="6235"/>
                  </a:lnTo>
                  <a:lnTo>
                    <a:pt x="987005" y="15278"/>
                  </a:lnTo>
                  <a:lnTo>
                    <a:pt x="940600" y="29832"/>
                  </a:lnTo>
                  <a:lnTo>
                    <a:pt x="900811" y="49479"/>
                  </a:lnTo>
                  <a:lnTo>
                    <a:pt x="866813" y="73774"/>
                  </a:lnTo>
                  <a:lnTo>
                    <a:pt x="837768" y="102298"/>
                  </a:lnTo>
                  <a:lnTo>
                    <a:pt x="812850" y="134620"/>
                  </a:lnTo>
                  <a:lnTo>
                    <a:pt x="791248" y="170319"/>
                  </a:lnTo>
                  <a:lnTo>
                    <a:pt x="695071" y="346087"/>
                  </a:lnTo>
                  <a:lnTo>
                    <a:pt x="677240" y="385013"/>
                  </a:lnTo>
                  <a:lnTo>
                    <a:pt x="669544" y="418858"/>
                  </a:lnTo>
                  <a:lnTo>
                    <a:pt x="673252" y="447306"/>
                  </a:lnTo>
                  <a:lnTo>
                    <a:pt x="689635" y="470014"/>
                  </a:lnTo>
                  <a:lnTo>
                    <a:pt x="719963" y="486651"/>
                  </a:lnTo>
                  <a:lnTo>
                    <a:pt x="765479" y="496874"/>
                  </a:lnTo>
                  <a:lnTo>
                    <a:pt x="827468" y="500354"/>
                  </a:lnTo>
                  <a:lnTo>
                    <a:pt x="1139164" y="500354"/>
                  </a:lnTo>
                  <a:lnTo>
                    <a:pt x="1210386" y="369735"/>
                  </a:lnTo>
                  <a:lnTo>
                    <a:pt x="921067" y="369735"/>
                  </a:lnTo>
                  <a:lnTo>
                    <a:pt x="891324" y="367753"/>
                  </a:lnTo>
                  <a:lnTo>
                    <a:pt x="875842" y="359918"/>
                  </a:lnTo>
                  <a:lnTo>
                    <a:pt x="874356" y="343420"/>
                  </a:lnTo>
                  <a:lnTo>
                    <a:pt x="886561" y="315404"/>
                  </a:lnTo>
                  <a:lnTo>
                    <a:pt x="892733" y="304215"/>
                  </a:lnTo>
                  <a:lnTo>
                    <a:pt x="1213243" y="304215"/>
                  </a:lnTo>
                  <a:lnTo>
                    <a:pt x="1274254" y="192684"/>
                  </a:lnTo>
                  <a:lnTo>
                    <a:pt x="953604" y="192684"/>
                  </a:lnTo>
                  <a:lnTo>
                    <a:pt x="959650" y="181356"/>
                  </a:lnTo>
                  <a:lnTo>
                    <a:pt x="975842" y="158000"/>
                  </a:lnTo>
                  <a:lnTo>
                    <a:pt x="994600" y="143916"/>
                  </a:lnTo>
                  <a:lnTo>
                    <a:pt x="1018184" y="136982"/>
                  </a:lnTo>
                  <a:lnTo>
                    <a:pt x="1048867" y="135140"/>
                  </a:lnTo>
                  <a:lnTo>
                    <a:pt x="1338554" y="135140"/>
                  </a:lnTo>
                  <a:lnTo>
                    <a:pt x="1410462" y="3124"/>
                  </a:lnTo>
                  <a:close/>
                </a:path>
              </a:pathLst>
            </a:custGeom>
            <a:solidFill>
              <a:srgbClr val="00508F"/>
            </a:solidFill>
          </p:spPr>
          <p:txBody>
            <a:bodyPr wrap="square" lIns="0" tIns="0" rIns="0" bIns="0" rtlCol="0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bject 14">
              <a:extLst>
                <a:ext uri="{FF2B5EF4-FFF2-40B4-BE49-F238E27FC236}">
                  <a16:creationId xmlns:a16="http://schemas.microsoft.com/office/drawing/2014/main" id="{19D01938-356F-4EA0-B6BE-C5B365CAE782}"/>
                </a:ext>
              </a:extLst>
            </p:cNvPr>
            <p:cNvSpPr/>
            <p:nvPr userDrawn="1"/>
          </p:nvSpPr>
          <p:spPr>
            <a:xfrm>
              <a:off x="2955074" y="3015526"/>
              <a:ext cx="295275" cy="229235"/>
            </a:xfrm>
            <a:custGeom>
              <a:avLst/>
              <a:gdLst/>
              <a:ahLst/>
              <a:cxnLst/>
              <a:rect l="l" t="t" r="r" b="b"/>
              <a:pathLst>
                <a:path w="295275" h="229235">
                  <a:moveTo>
                    <a:pt x="294741" y="0"/>
                  </a:moveTo>
                  <a:lnTo>
                    <a:pt x="0" y="229019"/>
                  </a:lnTo>
                  <a:lnTo>
                    <a:pt x="169824" y="229019"/>
                  </a:lnTo>
                  <a:lnTo>
                    <a:pt x="294741" y="0"/>
                  </a:lnTo>
                  <a:close/>
                </a:path>
              </a:pathLst>
            </a:custGeom>
            <a:solidFill>
              <a:srgbClr val="F5A200"/>
            </a:solidFill>
          </p:spPr>
          <p:txBody>
            <a:bodyPr wrap="square" lIns="0" tIns="0" rIns="0" bIns="0" rtlCol="0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object 15">
              <a:extLst>
                <a:ext uri="{FF2B5EF4-FFF2-40B4-BE49-F238E27FC236}">
                  <a16:creationId xmlns:a16="http://schemas.microsoft.com/office/drawing/2014/main" id="{8141F52C-A0AD-4E1C-B29C-162D2AE47250}"/>
                </a:ext>
              </a:extLst>
            </p:cNvPr>
            <p:cNvPicPr/>
            <p:nvPr userDrawn="1"/>
          </p:nvPicPr>
          <p:blipFill>
            <a:blip r:embed="rId9" cstate="print"/>
            <a:stretch>
              <a:fillRect/>
            </a:stretch>
          </p:blipFill>
          <p:spPr>
            <a:xfrm>
              <a:off x="3969004" y="2499245"/>
              <a:ext cx="682828" cy="232448"/>
            </a:xfrm>
            <a:prstGeom prst="rect">
              <a:avLst/>
            </a:prstGeom>
          </p:spPr>
        </p:pic>
        <p:pic>
          <p:nvPicPr>
            <p:cNvPr id="13" name="object 16">
              <a:extLst>
                <a:ext uri="{FF2B5EF4-FFF2-40B4-BE49-F238E27FC236}">
                  <a16:creationId xmlns:a16="http://schemas.microsoft.com/office/drawing/2014/main" id="{40C19EA7-4EE0-498C-86E2-5CE484C1DD2F}"/>
                </a:ext>
              </a:extLst>
            </p:cNvPr>
            <p:cNvPicPr/>
            <p:nvPr userDrawn="1"/>
          </p:nvPicPr>
          <p:blipFill>
            <a:blip r:embed="rId10" cstate="print"/>
            <a:stretch>
              <a:fillRect/>
            </a:stretch>
          </p:blipFill>
          <p:spPr>
            <a:xfrm>
              <a:off x="3969003" y="2629166"/>
              <a:ext cx="596646" cy="102527"/>
            </a:xfrm>
            <a:prstGeom prst="rect">
              <a:avLst/>
            </a:prstGeom>
          </p:spPr>
        </p:pic>
        <p:sp>
          <p:nvSpPr>
            <p:cNvPr id="15" name="object 17">
              <a:extLst>
                <a:ext uri="{FF2B5EF4-FFF2-40B4-BE49-F238E27FC236}">
                  <a16:creationId xmlns:a16="http://schemas.microsoft.com/office/drawing/2014/main" id="{57DB804D-AEEF-4EDC-9270-CC8E46E614A7}"/>
                </a:ext>
              </a:extLst>
            </p:cNvPr>
            <p:cNvSpPr/>
            <p:nvPr userDrawn="1"/>
          </p:nvSpPr>
          <p:spPr>
            <a:xfrm>
              <a:off x="3480803" y="2747263"/>
              <a:ext cx="313690" cy="250190"/>
            </a:xfrm>
            <a:custGeom>
              <a:avLst/>
              <a:gdLst/>
              <a:ahLst/>
              <a:cxnLst/>
              <a:rect l="l" t="t" r="r" b="b"/>
              <a:pathLst>
                <a:path w="313689" h="250189">
                  <a:moveTo>
                    <a:pt x="72910" y="191617"/>
                  </a:moveTo>
                  <a:lnTo>
                    <a:pt x="31788" y="191617"/>
                  </a:lnTo>
                  <a:lnTo>
                    <a:pt x="0" y="249745"/>
                  </a:lnTo>
                  <a:lnTo>
                    <a:pt x="72910" y="191617"/>
                  </a:lnTo>
                  <a:close/>
                </a:path>
                <a:path w="313689" h="250189">
                  <a:moveTo>
                    <a:pt x="132943" y="143751"/>
                  </a:moveTo>
                  <a:lnTo>
                    <a:pt x="57988" y="143751"/>
                  </a:lnTo>
                  <a:lnTo>
                    <a:pt x="43256" y="170675"/>
                  </a:lnTo>
                  <a:lnTo>
                    <a:pt x="99148" y="170675"/>
                  </a:lnTo>
                  <a:lnTo>
                    <a:pt x="132943" y="143751"/>
                  </a:lnTo>
                  <a:close/>
                </a:path>
                <a:path w="313689" h="250189">
                  <a:moveTo>
                    <a:pt x="193052" y="95834"/>
                  </a:moveTo>
                  <a:lnTo>
                    <a:pt x="84213" y="95834"/>
                  </a:lnTo>
                  <a:lnTo>
                    <a:pt x="69481" y="122758"/>
                  </a:lnTo>
                  <a:lnTo>
                    <a:pt x="159283" y="122758"/>
                  </a:lnTo>
                  <a:lnTo>
                    <a:pt x="193052" y="95834"/>
                  </a:lnTo>
                  <a:close/>
                </a:path>
                <a:path w="313689" h="250189">
                  <a:moveTo>
                    <a:pt x="253149" y="47917"/>
                  </a:moveTo>
                  <a:lnTo>
                    <a:pt x="110439" y="47917"/>
                  </a:lnTo>
                  <a:lnTo>
                    <a:pt x="95694" y="74841"/>
                  </a:lnTo>
                  <a:lnTo>
                    <a:pt x="219379" y="74841"/>
                  </a:lnTo>
                  <a:lnTo>
                    <a:pt x="253149" y="47917"/>
                  </a:lnTo>
                  <a:close/>
                </a:path>
                <a:path w="313689" h="250189">
                  <a:moveTo>
                    <a:pt x="313245" y="0"/>
                  </a:moveTo>
                  <a:lnTo>
                    <a:pt x="136652" y="0"/>
                  </a:lnTo>
                  <a:lnTo>
                    <a:pt x="121920" y="26924"/>
                  </a:lnTo>
                  <a:lnTo>
                    <a:pt x="279476" y="26924"/>
                  </a:lnTo>
                  <a:lnTo>
                    <a:pt x="313245" y="0"/>
                  </a:lnTo>
                  <a:close/>
                </a:path>
              </a:pathLst>
            </a:custGeom>
            <a:solidFill>
              <a:srgbClr val="F5A200"/>
            </a:solidFill>
          </p:spPr>
          <p:txBody>
            <a:bodyPr wrap="square" lIns="0" tIns="0" rIns="0" bIns="0" rtlCol="0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bject 18">
              <a:extLst>
                <a:ext uri="{FF2B5EF4-FFF2-40B4-BE49-F238E27FC236}">
                  <a16:creationId xmlns:a16="http://schemas.microsoft.com/office/drawing/2014/main" id="{C66AD366-E0CE-4584-979B-5E3A359C1BA6}"/>
                </a:ext>
              </a:extLst>
            </p:cNvPr>
            <p:cNvSpPr/>
            <p:nvPr userDrawn="1"/>
          </p:nvSpPr>
          <p:spPr>
            <a:xfrm>
              <a:off x="4534843" y="2499090"/>
              <a:ext cx="466725" cy="231775"/>
            </a:xfrm>
            <a:custGeom>
              <a:avLst/>
              <a:gdLst/>
              <a:ahLst/>
              <a:cxnLst/>
              <a:rect l="l" t="t" r="r" b="b"/>
              <a:pathLst>
                <a:path w="466725" h="231775">
                  <a:moveTo>
                    <a:pt x="163639" y="0"/>
                  </a:moveTo>
                  <a:lnTo>
                    <a:pt x="137717" y="4750"/>
                  </a:lnTo>
                  <a:lnTo>
                    <a:pt x="115908" y="17833"/>
                  </a:lnTo>
                  <a:lnTo>
                    <a:pt x="99969" y="37493"/>
                  </a:lnTo>
                  <a:lnTo>
                    <a:pt x="91655" y="61975"/>
                  </a:lnTo>
                  <a:lnTo>
                    <a:pt x="115398" y="68615"/>
                  </a:lnTo>
                  <a:lnTo>
                    <a:pt x="136051" y="81029"/>
                  </a:lnTo>
                  <a:lnTo>
                    <a:pt x="152681" y="98276"/>
                  </a:lnTo>
                  <a:lnTo>
                    <a:pt x="164350" y="119418"/>
                  </a:lnTo>
                  <a:lnTo>
                    <a:pt x="149948" y="119379"/>
                  </a:lnTo>
                  <a:lnTo>
                    <a:pt x="137958" y="100979"/>
                  </a:lnTo>
                  <a:lnTo>
                    <a:pt x="121435" y="86637"/>
                  </a:lnTo>
                  <a:lnTo>
                    <a:pt x="101348" y="77322"/>
                  </a:lnTo>
                  <a:lnTo>
                    <a:pt x="78663" y="74002"/>
                  </a:lnTo>
                  <a:lnTo>
                    <a:pt x="48043" y="80184"/>
                  </a:lnTo>
                  <a:lnTo>
                    <a:pt x="23039" y="97042"/>
                  </a:lnTo>
                  <a:lnTo>
                    <a:pt x="6181" y="122046"/>
                  </a:lnTo>
                  <a:lnTo>
                    <a:pt x="0" y="152666"/>
                  </a:lnTo>
                  <a:lnTo>
                    <a:pt x="6056" y="183286"/>
                  </a:lnTo>
                  <a:lnTo>
                    <a:pt x="22706" y="208291"/>
                  </a:lnTo>
                  <a:lnTo>
                    <a:pt x="47668" y="225148"/>
                  </a:lnTo>
                  <a:lnTo>
                    <a:pt x="78663" y="231330"/>
                  </a:lnTo>
                  <a:lnTo>
                    <a:pt x="329171" y="231279"/>
                  </a:lnTo>
                  <a:lnTo>
                    <a:pt x="316151" y="220716"/>
                  </a:lnTo>
                  <a:lnTo>
                    <a:pt x="306563" y="207183"/>
                  </a:lnTo>
                  <a:lnTo>
                    <a:pt x="300640" y="191280"/>
                  </a:lnTo>
                  <a:lnTo>
                    <a:pt x="298615" y="173608"/>
                  </a:lnTo>
                  <a:lnTo>
                    <a:pt x="303929" y="147348"/>
                  </a:lnTo>
                  <a:lnTo>
                    <a:pt x="318414" y="125882"/>
                  </a:lnTo>
                  <a:lnTo>
                    <a:pt x="339880" y="111397"/>
                  </a:lnTo>
                  <a:lnTo>
                    <a:pt x="366140" y="106083"/>
                  </a:lnTo>
                  <a:lnTo>
                    <a:pt x="392393" y="111397"/>
                  </a:lnTo>
                  <a:lnTo>
                    <a:pt x="413856" y="125882"/>
                  </a:lnTo>
                  <a:lnTo>
                    <a:pt x="428339" y="147348"/>
                  </a:lnTo>
                  <a:lnTo>
                    <a:pt x="433654" y="173608"/>
                  </a:lnTo>
                  <a:lnTo>
                    <a:pt x="433514" y="177952"/>
                  </a:lnTo>
                  <a:lnTo>
                    <a:pt x="459397" y="187248"/>
                  </a:lnTo>
                  <a:lnTo>
                    <a:pt x="462425" y="179726"/>
                  </a:lnTo>
                  <a:lnTo>
                    <a:pt x="464666" y="171838"/>
                  </a:lnTo>
                  <a:lnTo>
                    <a:pt x="466056" y="163629"/>
                  </a:lnTo>
                  <a:lnTo>
                    <a:pt x="466534" y="155143"/>
                  </a:lnTo>
                  <a:lnTo>
                    <a:pt x="460528" y="125399"/>
                  </a:lnTo>
                  <a:lnTo>
                    <a:pt x="444150" y="101109"/>
                  </a:lnTo>
                  <a:lnTo>
                    <a:pt x="419857" y="84732"/>
                  </a:lnTo>
                  <a:lnTo>
                    <a:pt x="390105" y="78727"/>
                  </a:lnTo>
                  <a:lnTo>
                    <a:pt x="382828" y="79082"/>
                  </a:lnTo>
                  <a:lnTo>
                    <a:pt x="382904" y="75907"/>
                  </a:lnTo>
                  <a:lnTo>
                    <a:pt x="376957" y="46441"/>
                  </a:lnTo>
                  <a:lnTo>
                    <a:pt x="360737" y="22377"/>
                  </a:lnTo>
                  <a:lnTo>
                    <a:pt x="336677" y="6152"/>
                  </a:lnTo>
                  <a:lnTo>
                    <a:pt x="307212" y="203"/>
                  </a:lnTo>
                  <a:lnTo>
                    <a:pt x="282439" y="4354"/>
                  </a:lnTo>
                  <a:lnTo>
                    <a:pt x="261107" y="15874"/>
                  </a:lnTo>
                  <a:lnTo>
                    <a:pt x="244606" y="33368"/>
                  </a:lnTo>
                  <a:lnTo>
                    <a:pt x="234327" y="55435"/>
                  </a:lnTo>
                  <a:lnTo>
                    <a:pt x="224816" y="33347"/>
                  </a:lnTo>
                  <a:lnTo>
                    <a:pt x="208903" y="15782"/>
                  </a:lnTo>
                  <a:lnTo>
                    <a:pt x="188030" y="4186"/>
                  </a:lnTo>
                  <a:lnTo>
                    <a:pt x="163639" y="0"/>
                  </a:lnTo>
                  <a:close/>
                </a:path>
              </a:pathLst>
            </a:custGeom>
            <a:solidFill>
              <a:srgbClr val="00508F"/>
            </a:solidFill>
          </p:spPr>
          <p:txBody>
            <a:bodyPr wrap="square" lIns="0" tIns="0" rIns="0" bIns="0" rtlCol="0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object 19">
              <a:extLst>
                <a:ext uri="{FF2B5EF4-FFF2-40B4-BE49-F238E27FC236}">
                  <a16:creationId xmlns:a16="http://schemas.microsoft.com/office/drawing/2014/main" id="{D049A37D-C886-4EA4-928E-9B68B65C0F6C}"/>
                </a:ext>
              </a:extLst>
            </p:cNvPr>
            <p:cNvSpPr/>
            <p:nvPr userDrawn="1"/>
          </p:nvSpPr>
          <p:spPr>
            <a:xfrm>
              <a:off x="4984165" y="2275305"/>
              <a:ext cx="588010" cy="983615"/>
            </a:xfrm>
            <a:custGeom>
              <a:avLst/>
              <a:gdLst/>
              <a:ahLst/>
              <a:cxnLst/>
              <a:rect l="l" t="t" r="r" b="b"/>
              <a:pathLst>
                <a:path w="588010" h="983614">
                  <a:moveTo>
                    <a:pt x="587819" y="0"/>
                  </a:moveTo>
                  <a:lnTo>
                    <a:pt x="421563" y="0"/>
                  </a:lnTo>
                  <a:lnTo>
                    <a:pt x="390685" y="2624"/>
                  </a:lnTo>
                  <a:lnTo>
                    <a:pt x="341928" y="30533"/>
                  </a:lnTo>
                  <a:lnTo>
                    <a:pt x="317549" y="60427"/>
                  </a:lnTo>
                  <a:lnTo>
                    <a:pt x="288834" y="104021"/>
                  </a:lnTo>
                  <a:lnTo>
                    <a:pt x="205397" y="241528"/>
                  </a:lnTo>
                  <a:lnTo>
                    <a:pt x="155530" y="323239"/>
                  </a:lnTo>
                  <a:lnTo>
                    <a:pt x="114321" y="391304"/>
                  </a:lnTo>
                  <a:lnTo>
                    <a:pt x="80969" y="447681"/>
                  </a:lnTo>
                  <a:lnTo>
                    <a:pt x="54669" y="494332"/>
                  </a:lnTo>
                  <a:lnTo>
                    <a:pt x="34618" y="533217"/>
                  </a:lnTo>
                  <a:lnTo>
                    <a:pt x="10053" y="595528"/>
                  </a:lnTo>
                  <a:lnTo>
                    <a:pt x="849" y="650297"/>
                  </a:lnTo>
                  <a:lnTo>
                    <a:pt x="0" y="679754"/>
                  </a:lnTo>
                  <a:lnTo>
                    <a:pt x="6845" y="745819"/>
                  </a:lnTo>
                  <a:lnTo>
                    <a:pt x="25023" y="802911"/>
                  </a:lnTo>
                  <a:lnTo>
                    <a:pt x="50992" y="851192"/>
                  </a:lnTo>
                  <a:lnTo>
                    <a:pt x="81213" y="890824"/>
                  </a:lnTo>
                  <a:lnTo>
                    <a:pt x="112144" y="921966"/>
                  </a:lnTo>
                  <a:lnTo>
                    <a:pt x="161977" y="959431"/>
                  </a:lnTo>
                  <a:lnTo>
                    <a:pt x="219276" y="980970"/>
                  </a:lnTo>
                  <a:lnTo>
                    <a:pt x="263460" y="983254"/>
                  </a:lnTo>
                  <a:lnTo>
                    <a:pt x="305641" y="974531"/>
                  </a:lnTo>
                  <a:lnTo>
                    <a:pt x="345109" y="956405"/>
                  </a:lnTo>
                  <a:lnTo>
                    <a:pt x="381154" y="930479"/>
                  </a:lnTo>
                  <a:lnTo>
                    <a:pt x="413066" y="898356"/>
                  </a:lnTo>
                  <a:lnTo>
                    <a:pt x="440135" y="861641"/>
                  </a:lnTo>
                  <a:lnTo>
                    <a:pt x="461651" y="821937"/>
                  </a:lnTo>
                  <a:lnTo>
                    <a:pt x="476902" y="780847"/>
                  </a:lnTo>
                  <a:lnTo>
                    <a:pt x="485180" y="739975"/>
                  </a:lnTo>
                  <a:lnTo>
                    <a:pt x="485775" y="700925"/>
                  </a:lnTo>
                  <a:lnTo>
                    <a:pt x="480101" y="719011"/>
                  </a:lnTo>
                  <a:lnTo>
                    <a:pt x="459987" y="758799"/>
                  </a:lnTo>
                  <a:lnTo>
                    <a:pt x="420795" y="798587"/>
                  </a:lnTo>
                  <a:lnTo>
                    <a:pt x="357886" y="816673"/>
                  </a:lnTo>
                  <a:lnTo>
                    <a:pt x="322049" y="810527"/>
                  </a:lnTo>
                  <a:lnTo>
                    <a:pt x="287855" y="793237"/>
                  </a:lnTo>
                  <a:lnTo>
                    <a:pt x="258654" y="766522"/>
                  </a:lnTo>
                  <a:lnTo>
                    <a:pt x="237797" y="732104"/>
                  </a:lnTo>
                  <a:lnTo>
                    <a:pt x="228635" y="691703"/>
                  </a:lnTo>
                  <a:lnTo>
                    <a:pt x="234518" y="647039"/>
                  </a:lnTo>
                  <a:lnTo>
                    <a:pt x="259698" y="586122"/>
                  </a:lnTo>
                  <a:lnTo>
                    <a:pt x="278805" y="547787"/>
                  </a:lnTo>
                  <a:lnTo>
                    <a:pt x="301661" y="504734"/>
                  </a:lnTo>
                  <a:lnTo>
                    <a:pt x="327822" y="457363"/>
                  </a:lnTo>
                  <a:lnTo>
                    <a:pt x="356842" y="406075"/>
                  </a:lnTo>
                  <a:lnTo>
                    <a:pt x="421678" y="293344"/>
                  </a:lnTo>
                  <a:lnTo>
                    <a:pt x="587819" y="0"/>
                  </a:lnTo>
                  <a:close/>
                </a:path>
              </a:pathLst>
            </a:custGeom>
            <a:solidFill>
              <a:srgbClr val="F5A200"/>
            </a:solidFill>
          </p:spPr>
          <p:txBody>
            <a:bodyPr wrap="square" lIns="0" tIns="0" rIns="0" bIns="0" rtlCol="0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" name="object 20">
              <a:extLst>
                <a:ext uri="{FF2B5EF4-FFF2-40B4-BE49-F238E27FC236}">
                  <a16:creationId xmlns:a16="http://schemas.microsoft.com/office/drawing/2014/main" id="{AA69E0F0-14AB-4230-95D6-7BD756ED3617}"/>
                </a:ext>
              </a:extLst>
            </p:cNvPr>
            <p:cNvPicPr/>
            <p:nvPr userDrawn="1"/>
          </p:nvPicPr>
          <p:blipFill>
            <a:blip r:embed="rId11" cstate="print"/>
            <a:stretch>
              <a:fillRect/>
            </a:stretch>
          </p:blipFill>
          <p:spPr>
            <a:xfrm>
              <a:off x="4846921" y="2618421"/>
              <a:ext cx="208495" cy="1084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90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730" r:id="rId3"/>
    <p:sldLayoutId id="2147483738" r:id="rId4"/>
    <p:sldLayoutId id="2147483682" r:id="rId5"/>
    <p:sldLayoutId id="2147483849" r:id="rId6"/>
  </p:sldLayoutIdLst>
  <p:hf hdr="0" ftr="0" dt="0"/>
  <p:txStyles>
    <p:titleStyle>
      <a:lvl1pPr algn="l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kumimoji="1" sz="3600" b="1" baseline="0">
          <a:solidFill>
            <a:schemeClr val="accent1">
              <a:lumMod val="50000"/>
            </a:schemeClr>
          </a:solidFill>
          <a:effectLst/>
          <a:latin typeface="+mj-lt"/>
          <a:ea typeface="+mj-ea"/>
          <a:cs typeface="メイリオ" panose="020B0604030504040204" pitchFamily="50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5pPr>
      <a:lvl6pPr marL="422039" algn="ctr" rtl="0" fontAlgn="base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6pPr>
      <a:lvl7pPr marL="844078" algn="ctr" rtl="0" fontAlgn="base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7pPr>
      <a:lvl8pPr marL="1266117" algn="ctr" rtl="0" fontAlgn="base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8pPr>
      <a:lvl9pPr marL="1688155" algn="ctr" rtl="0" fontAlgn="base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9pPr>
    </p:titleStyle>
    <p:bodyStyle>
      <a:lvl1pPr marL="268288" indent="-268288" algn="l" rtl="0" eaLnBrk="0" fontAlgn="base" hangingPunct="0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28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1pPr>
      <a:lvl2pPr marL="623888" indent="-268288" algn="l" rtl="0" eaLnBrk="0" fontAlgn="base" hangingPunct="0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24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2pPr>
      <a:lvl3pPr marL="989013" indent="-269875" algn="l" rtl="0" eaLnBrk="0" fontAlgn="base" hangingPunct="0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20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3pPr>
      <a:lvl4pPr marL="1260000" indent="-180000" algn="l" rtl="0" eaLnBrk="0" fontAlgn="base" hangingPunct="0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16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4pPr>
      <a:lvl5pPr marL="1620000" indent="-180000" algn="l" rtl="0" eaLnBrk="0" fontAlgn="base" hangingPunct="0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16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5pPr>
      <a:lvl6pPr marL="2321213" indent="-211020" algn="l" rtl="0" fontAlgn="base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6pPr>
      <a:lvl7pPr marL="2743253" indent="-211020" algn="l" rtl="0" fontAlgn="base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7pPr>
      <a:lvl8pPr marL="3165291" indent="-211020" algn="l" rtl="0" fontAlgn="base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8pPr>
      <a:lvl9pPr marL="3587330" indent="-211020" algn="l" rtl="0" fontAlgn="base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39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78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17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55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195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33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72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11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000" y="108000"/>
            <a:ext cx="1440000" cy="329600"/>
          </a:xfrm>
          <a:prstGeom prst="rect">
            <a:avLst/>
          </a:prstGeom>
        </p:spPr>
      </p:pic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612000" y="360000"/>
            <a:ext cx="7920000" cy="71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000" y="6587999"/>
            <a:ext cx="540000" cy="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514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kumimoji="1" sz="3600" b="1" kern="1200" baseline="0">
          <a:solidFill>
            <a:srgbClr val="555353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3888" indent="-263525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89013" indent="-269875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000" y="108002"/>
            <a:ext cx="604552" cy="397097"/>
          </a:xfrm>
          <a:prstGeom prst="rect">
            <a:avLst/>
          </a:prstGeom>
        </p:spPr>
      </p:pic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612000" y="360000"/>
            <a:ext cx="7920000" cy="71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000" y="6587999"/>
            <a:ext cx="540000" cy="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820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kumimoji="1" sz="3600" b="1" kern="1200" baseline="0">
          <a:solidFill>
            <a:srgbClr val="3A358C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800" b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3888" indent="-268288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400" b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89013" indent="-268288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000" b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1600" b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1600" b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001" y="108002"/>
            <a:ext cx="980949" cy="756495"/>
          </a:xfrm>
          <a:prstGeom prst="rect">
            <a:avLst/>
          </a:prstGeom>
        </p:spPr>
      </p:pic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612000" y="360000"/>
            <a:ext cx="7920000" cy="71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000" y="6587999"/>
            <a:ext cx="540000" cy="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438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</p:sldLayoutIdLst>
  <p:hf hdr="0" ftr="0" dt="0"/>
  <p:txStyles>
    <p:titleStyle>
      <a:lvl1pPr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kumimoji="1" sz="3600" b="1" baseline="0">
          <a:solidFill>
            <a:schemeClr val="accent1">
              <a:lumMod val="50000"/>
            </a:schemeClr>
          </a:solidFill>
          <a:effectLst/>
          <a:latin typeface="+mj-lt"/>
          <a:ea typeface="+mj-ea"/>
          <a:cs typeface="メイリオ" panose="020B0604030504040204" pitchFamily="50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5pPr>
      <a:lvl6pPr marL="422039"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6pPr>
      <a:lvl7pPr marL="844078"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7pPr>
      <a:lvl8pPr marL="1266117"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8pPr>
      <a:lvl9pPr marL="1688155"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9pPr>
    </p:titleStyle>
    <p:bodyStyle>
      <a:lvl1pPr marL="268288" indent="-268288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28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1pPr>
      <a:lvl2pPr marL="623888" indent="-268288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24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2pPr>
      <a:lvl3pPr marL="989013" indent="-269875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20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3pPr>
      <a:lvl4pPr marL="1260000" indent="-180000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16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4pPr>
      <a:lvl5pPr marL="1620000" indent="-180000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16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5pPr>
      <a:lvl6pPr marL="2321213" indent="-211020" algn="l" rtl="0" eaLnBrk="1" fontAlgn="base" hangingPunct="1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6pPr>
      <a:lvl7pPr marL="2743253" indent="-211020" algn="l" rtl="0" eaLnBrk="1" fontAlgn="base" hangingPunct="1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7pPr>
      <a:lvl8pPr marL="3165291" indent="-211020" algn="l" rtl="0" eaLnBrk="1" fontAlgn="base" hangingPunct="1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8pPr>
      <a:lvl9pPr marL="3587330" indent="-211020" algn="l" rtl="0" eaLnBrk="1" fontAlgn="base" hangingPunct="1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39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78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17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55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195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33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72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11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Windows\UPKI\Shibboleth\ロゴ\GakuNin_logo_tate-small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36000" y="2"/>
            <a:ext cx="952500" cy="904875"/>
          </a:xfrm>
          <a:prstGeom prst="rect">
            <a:avLst/>
          </a:prstGeom>
          <a:noFill/>
        </p:spPr>
      </p:pic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612000" y="360000"/>
            <a:ext cx="7920000" cy="71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000" y="6587999"/>
            <a:ext cx="540000" cy="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749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</p:sldLayoutIdLst>
  <p:hf hdr="0" ftr="0" dt="0"/>
  <p:txStyles>
    <p:titleStyle>
      <a:lvl1pPr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kumimoji="1" sz="3600" b="1" baseline="0">
          <a:solidFill>
            <a:srgbClr val="C00000"/>
          </a:solidFill>
          <a:effectLst/>
          <a:latin typeface="+mj-lt"/>
          <a:ea typeface="+mj-ea"/>
          <a:cs typeface="メイリオ" panose="020B0604030504040204" pitchFamily="50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5pPr>
      <a:lvl6pPr marL="422039"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6pPr>
      <a:lvl7pPr marL="844078"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7pPr>
      <a:lvl8pPr marL="1266117"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8pPr>
      <a:lvl9pPr marL="1688155"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9pPr>
    </p:titleStyle>
    <p:bodyStyle>
      <a:lvl1pPr marL="268288" indent="-268288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28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1pPr>
      <a:lvl2pPr marL="623888" indent="-268288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24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2pPr>
      <a:lvl3pPr marL="989013" indent="-269875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20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3pPr>
      <a:lvl4pPr marL="1260000" indent="-180000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16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4pPr>
      <a:lvl5pPr marL="1620000" indent="-180000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16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5pPr>
      <a:lvl6pPr marL="2321213" indent="-211020" algn="l" rtl="0" eaLnBrk="1" fontAlgn="base" hangingPunct="1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6pPr>
      <a:lvl7pPr marL="2743253" indent="-211020" algn="l" rtl="0" eaLnBrk="1" fontAlgn="base" hangingPunct="1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7pPr>
      <a:lvl8pPr marL="3165291" indent="-211020" algn="l" rtl="0" eaLnBrk="1" fontAlgn="base" hangingPunct="1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8pPr>
      <a:lvl9pPr marL="3587330" indent="-211020" algn="l" rtl="0" eaLnBrk="1" fontAlgn="base" hangingPunct="1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39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78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17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55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195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33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72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11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"/>
          <p:cNvPicPr>
            <a:picLocks noChangeAspect="1"/>
          </p:cNvPicPr>
          <p:nvPr/>
        </p:nvPicPr>
        <p:blipFill rotWithShape="1">
          <a:blip r:embed="rId7">
            <a:alphaModFix/>
          </a:blip>
          <a:srcRect t="27659" b="24363"/>
          <a:stretch/>
        </p:blipFill>
        <p:spPr>
          <a:xfrm>
            <a:off x="7956001" y="72000"/>
            <a:ext cx="1123346" cy="7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612000" y="360000"/>
            <a:ext cx="7920000" cy="71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1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000" y="6587999"/>
            <a:ext cx="540000" cy="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511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3600" b="1" i="0" u="none" strike="noStrike" cap="none" baseline="0">
          <a:solidFill>
            <a:schemeClr val="accent1">
              <a:lumMod val="75000"/>
            </a:schemeClr>
          </a:solidFill>
          <a:latin typeface="+mj-lt"/>
          <a:ea typeface="+mj-ea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68288" marR="0" lvl="0" indent="-26828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メイリオ" panose="020B0604030504040204" pitchFamily="50" charset="-128"/>
        <a:buChar char="•"/>
        <a:defRPr kumimoji="1" sz="2800" b="0" i="0" u="none" strike="noStrike" cap="none" baseline="0">
          <a:solidFill>
            <a:srgbClr val="000000"/>
          </a:solidFill>
          <a:latin typeface="+mn-lt"/>
          <a:ea typeface="+mn-ea"/>
          <a:cs typeface="Arial"/>
          <a:sym typeface="Arial"/>
        </a:defRPr>
      </a:lvl1pPr>
      <a:lvl2pPr marL="623888" marR="0" lvl="1" indent="-26828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メイリオ" panose="020B0604030504040204" pitchFamily="50" charset="-128"/>
        <a:buChar char="•"/>
        <a:defRPr kumimoji="1" sz="2400" b="0" i="0" u="none" strike="noStrike" cap="none" baseline="0">
          <a:solidFill>
            <a:srgbClr val="000000"/>
          </a:solidFill>
          <a:latin typeface="+mn-lt"/>
          <a:ea typeface="+mn-ea"/>
          <a:cs typeface="Arial"/>
          <a:sym typeface="Arial"/>
        </a:defRPr>
      </a:lvl2pPr>
      <a:lvl3pPr marL="989013" marR="0" lvl="2" indent="-26987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メイリオ" panose="020B0604030504040204" pitchFamily="50" charset="-128"/>
        <a:buChar char="•"/>
        <a:defRPr kumimoji="1" sz="2000" b="0" i="0" u="none" strike="noStrike" cap="none" baseline="0">
          <a:solidFill>
            <a:srgbClr val="000000"/>
          </a:solidFill>
          <a:latin typeface="+mn-lt"/>
          <a:ea typeface="+mn-ea"/>
          <a:cs typeface="Arial"/>
          <a:sym typeface="Arial"/>
        </a:defRPr>
      </a:lvl3pPr>
      <a:lvl4pPr marL="1260000" marR="0" lvl="3" indent="-18000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メイリオ" panose="020B0604030504040204" pitchFamily="50" charset="-128"/>
        <a:buChar char="•"/>
        <a:defRPr kumimoji="1" sz="1600" b="0" i="0" u="none" strike="noStrike" cap="none" baseline="0">
          <a:solidFill>
            <a:srgbClr val="000000"/>
          </a:solidFill>
          <a:latin typeface="+mn-lt"/>
          <a:ea typeface="+mn-ea"/>
          <a:cs typeface="Arial"/>
          <a:sym typeface="Arial"/>
        </a:defRPr>
      </a:lvl4pPr>
      <a:lvl5pPr marL="1620000" marR="0" lvl="4" indent="-18000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メイリオ" panose="020B0604030504040204" pitchFamily="50" charset="-128"/>
        <a:buChar char="•"/>
        <a:defRPr kumimoji="1" sz="1600" b="0" i="0" u="none" strike="noStrike" cap="none" baseline="0">
          <a:solidFill>
            <a:srgbClr val="000000"/>
          </a:solidFill>
          <a:latin typeface="+mn-lt"/>
          <a:ea typeface="+mn-ea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612000" y="360000"/>
            <a:ext cx="7920000" cy="71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000" y="6587999"/>
            <a:ext cx="540000" cy="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0" y="36000"/>
            <a:ext cx="1620000" cy="7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82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kumimoji="1" sz="3600" b="1" kern="1200" baseline="0">
          <a:solidFill>
            <a:srgbClr val="7030A0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3888" indent="-263525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89013" indent="-269875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612000" y="360000"/>
            <a:ext cx="7920000" cy="71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000" y="6587999"/>
            <a:ext cx="540000" cy="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000" y="72000"/>
            <a:ext cx="1584000" cy="49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37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kumimoji="1" sz="3600" b="1" kern="1200" baseline="0">
          <a:solidFill>
            <a:schemeClr val="accent6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3888" indent="-263525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89013" indent="-269875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000" y="108000"/>
            <a:ext cx="1440000" cy="329600"/>
          </a:xfrm>
          <a:prstGeom prst="rect">
            <a:avLst/>
          </a:prstGeom>
        </p:spPr>
      </p:pic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612000" y="360000"/>
            <a:ext cx="7920000" cy="71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000" y="6587999"/>
            <a:ext cx="540000" cy="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70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kumimoji="1" sz="3600" b="1" kern="1200" baseline="0">
          <a:solidFill>
            <a:srgbClr val="555353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3888" indent="-263525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89013" indent="-269875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93015" y="6605588"/>
            <a:ext cx="550985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628650" y="344580"/>
            <a:ext cx="7886700" cy="788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01580"/>
            <a:ext cx="7886700" cy="5304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pic>
        <p:nvPicPr>
          <p:cNvPr id="2" name="図 1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000" y="108000"/>
            <a:ext cx="604552" cy="39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217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4" r:id="rId4"/>
    <p:sldLayoutId id="2147483746" r:id="rId5"/>
    <p:sldLayoutId id="2147483747" r:id="rId6"/>
    <p:sldLayoutId id="2147483756" r:id="rId7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600" b="1" kern="1200" baseline="0">
          <a:solidFill>
            <a:srgbClr val="3A358C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685800" rtl="0" eaLnBrk="1" latinLnBrk="0" hangingPunct="1">
        <a:lnSpc>
          <a:spcPct val="90000"/>
        </a:lnSpc>
        <a:spcBef>
          <a:spcPts val="0"/>
        </a:spcBef>
        <a:buFont typeface="メイリオ" panose="020B0604030504040204" pitchFamily="50" charset="-128"/>
        <a:buChar char="•"/>
        <a:defRPr kumimoji="1" sz="2800" b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685800" rtl="0" eaLnBrk="1" latinLnBrk="0" hangingPunct="1">
        <a:lnSpc>
          <a:spcPct val="90000"/>
        </a:lnSpc>
        <a:spcBef>
          <a:spcPts val="0"/>
        </a:spcBef>
        <a:buFont typeface="メイリオ" panose="020B0604030504040204" pitchFamily="50" charset="-128"/>
        <a:buChar char="•"/>
        <a:defRPr kumimoji="1" sz="2400" b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685800" rtl="0" eaLnBrk="1" latinLnBrk="0" hangingPunct="1">
        <a:lnSpc>
          <a:spcPct val="90000"/>
        </a:lnSpc>
        <a:spcBef>
          <a:spcPts val="0"/>
        </a:spcBef>
        <a:buFont typeface="メイリオ" panose="020B0604030504040204" pitchFamily="50" charset="-128"/>
        <a:buChar char="•"/>
        <a:defRPr kumimoji="1" sz="2000" b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685800" rtl="0" eaLnBrk="1" latinLnBrk="0" hangingPunct="1">
        <a:lnSpc>
          <a:spcPct val="90000"/>
        </a:lnSpc>
        <a:spcBef>
          <a:spcPts val="0"/>
        </a:spcBef>
        <a:buFont typeface="メイリオ" panose="020B0604030504040204" pitchFamily="50" charset="-128"/>
        <a:buChar char="•"/>
        <a:defRPr kumimoji="1" sz="1600" b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685800" rtl="0" eaLnBrk="1" latinLnBrk="0" hangingPunct="1">
        <a:lnSpc>
          <a:spcPct val="90000"/>
        </a:lnSpc>
        <a:spcBef>
          <a:spcPts val="0"/>
        </a:spcBef>
        <a:buFont typeface="メイリオ" panose="020B0604030504040204" pitchFamily="50" charset="-128"/>
        <a:buChar char="•"/>
        <a:defRPr kumimoji="1" sz="1600" b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000" y="108002"/>
            <a:ext cx="604552" cy="397097"/>
          </a:xfrm>
          <a:prstGeom prst="rect">
            <a:avLst/>
          </a:prstGeom>
        </p:spPr>
      </p:pic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612000" y="360000"/>
            <a:ext cx="7920000" cy="71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000" y="6587999"/>
            <a:ext cx="540000" cy="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648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kumimoji="1" sz="3600" b="1" kern="1200" baseline="0">
          <a:solidFill>
            <a:srgbClr val="3A358C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800" b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3888" indent="-268288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400" b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89013" indent="-268288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000" b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1600" b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1600" b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000" y="108002"/>
            <a:ext cx="604552" cy="397097"/>
          </a:xfrm>
          <a:prstGeom prst="rect">
            <a:avLst/>
          </a:prstGeom>
        </p:spPr>
      </p:pic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612000" y="360000"/>
            <a:ext cx="7920000" cy="71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000" y="6587999"/>
            <a:ext cx="540000" cy="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0DDFDA0-25E4-24C6-0B45-FC19D2C41CC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000" y="108000"/>
            <a:ext cx="604552" cy="39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37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kumimoji="1" sz="3600" b="1" kern="1200" baseline="0">
          <a:solidFill>
            <a:srgbClr val="3A358C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800" b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3888" indent="-268288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400" b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89013" indent="-268288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000" b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1600" b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1600" b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001" y="108002"/>
            <a:ext cx="980949" cy="756495"/>
          </a:xfrm>
          <a:prstGeom prst="rect">
            <a:avLst/>
          </a:prstGeom>
        </p:spPr>
      </p:pic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612000" y="360000"/>
            <a:ext cx="7920000" cy="71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000" y="6587999"/>
            <a:ext cx="540000" cy="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67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</p:sldLayoutIdLst>
  <p:hf hdr="0" ftr="0" dt="0"/>
  <p:txStyles>
    <p:titleStyle>
      <a:lvl1pPr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kumimoji="1" sz="3600" b="1" baseline="0">
          <a:solidFill>
            <a:schemeClr val="accent1">
              <a:lumMod val="50000"/>
            </a:schemeClr>
          </a:solidFill>
          <a:effectLst/>
          <a:latin typeface="+mj-lt"/>
          <a:ea typeface="+mj-ea"/>
          <a:cs typeface="メイリオ" panose="020B0604030504040204" pitchFamily="50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5pPr>
      <a:lvl6pPr marL="422039"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6pPr>
      <a:lvl7pPr marL="844078"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7pPr>
      <a:lvl8pPr marL="1266117"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8pPr>
      <a:lvl9pPr marL="1688155"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9pPr>
    </p:titleStyle>
    <p:bodyStyle>
      <a:lvl1pPr marL="268288" indent="-268288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28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1pPr>
      <a:lvl2pPr marL="623888" indent="-268288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24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2pPr>
      <a:lvl3pPr marL="989013" indent="-269875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20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3pPr>
      <a:lvl4pPr marL="1260000" indent="-180000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16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4pPr>
      <a:lvl5pPr marL="1620000" indent="-180000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16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5pPr>
      <a:lvl6pPr marL="2321213" indent="-211020" algn="l" rtl="0" eaLnBrk="1" fontAlgn="base" hangingPunct="1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6pPr>
      <a:lvl7pPr marL="2743253" indent="-211020" algn="l" rtl="0" eaLnBrk="1" fontAlgn="base" hangingPunct="1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7pPr>
      <a:lvl8pPr marL="3165291" indent="-211020" algn="l" rtl="0" eaLnBrk="1" fontAlgn="base" hangingPunct="1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8pPr>
      <a:lvl9pPr marL="3587330" indent="-211020" algn="l" rtl="0" eaLnBrk="1" fontAlgn="base" hangingPunct="1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39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78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17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55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195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33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72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11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Windows\UPKI\Shibboleth\ロゴ\GakuNin_logo_tate-small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36000" y="2"/>
            <a:ext cx="952500" cy="904875"/>
          </a:xfrm>
          <a:prstGeom prst="rect">
            <a:avLst/>
          </a:prstGeom>
          <a:noFill/>
        </p:spPr>
      </p:pic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612000" y="360000"/>
            <a:ext cx="7920000" cy="71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000" y="6587999"/>
            <a:ext cx="540000" cy="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160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</p:sldLayoutIdLst>
  <p:hf hdr="0" ftr="0" dt="0"/>
  <p:txStyles>
    <p:titleStyle>
      <a:lvl1pPr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kumimoji="1" sz="3600" b="1" baseline="0">
          <a:solidFill>
            <a:srgbClr val="C00000"/>
          </a:solidFill>
          <a:effectLst/>
          <a:latin typeface="+mj-lt"/>
          <a:ea typeface="+mj-ea"/>
          <a:cs typeface="メイリオ" panose="020B0604030504040204" pitchFamily="50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  <a:cs typeface="HGPｺﾞｼｯｸE" charset="0"/>
        </a:defRPr>
      </a:lvl5pPr>
      <a:lvl6pPr marL="422039"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6pPr>
      <a:lvl7pPr marL="844078"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7pPr>
      <a:lvl8pPr marL="1266117"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8pPr>
      <a:lvl9pPr marL="1688155" algn="ctr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ｺﾞｼｯｸE" pitchFamily="50" charset="-128"/>
          <a:ea typeface="HGPｺﾞｼｯｸE" pitchFamily="50" charset="-128"/>
        </a:defRPr>
      </a:lvl9pPr>
    </p:titleStyle>
    <p:bodyStyle>
      <a:lvl1pPr marL="268288" indent="-268288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28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1pPr>
      <a:lvl2pPr marL="623888" indent="-268288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24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2pPr>
      <a:lvl3pPr marL="989013" indent="-269875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20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3pPr>
      <a:lvl4pPr marL="1260000" indent="-180000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16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4pPr>
      <a:lvl5pPr marL="1620000" indent="-180000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Font typeface="メイリオ" panose="020B0604030504040204" pitchFamily="50" charset="-128"/>
        <a:buChar char="•"/>
        <a:defRPr kumimoji="1" sz="1600" baseline="0">
          <a:solidFill>
            <a:schemeClr val="tx1"/>
          </a:solidFill>
          <a:latin typeface="+mn-lt"/>
          <a:ea typeface="+mn-ea"/>
          <a:cs typeface="メイリオ" panose="020B0604030504040204" pitchFamily="50" charset="-128"/>
        </a:defRPr>
      </a:lvl5pPr>
      <a:lvl6pPr marL="2321213" indent="-211020" algn="l" rtl="0" eaLnBrk="1" fontAlgn="base" hangingPunct="1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6pPr>
      <a:lvl7pPr marL="2743253" indent="-211020" algn="l" rtl="0" eaLnBrk="1" fontAlgn="base" hangingPunct="1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7pPr>
      <a:lvl8pPr marL="3165291" indent="-211020" algn="l" rtl="0" eaLnBrk="1" fontAlgn="base" hangingPunct="1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8pPr>
      <a:lvl9pPr marL="3587330" indent="-211020" algn="l" rtl="0" eaLnBrk="1" fontAlgn="base" hangingPunct="1">
        <a:spcBef>
          <a:spcPct val="3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39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78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17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55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195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33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72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11" algn="l" defTabSz="844078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"/>
          <p:cNvPicPr>
            <a:picLocks noChangeAspect="1"/>
          </p:cNvPicPr>
          <p:nvPr/>
        </p:nvPicPr>
        <p:blipFill rotWithShape="1">
          <a:blip r:embed="rId7">
            <a:alphaModFix/>
          </a:blip>
          <a:srcRect t="27659" b="24363"/>
          <a:stretch/>
        </p:blipFill>
        <p:spPr>
          <a:xfrm>
            <a:off x="7956001" y="72000"/>
            <a:ext cx="1123346" cy="7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612000" y="360000"/>
            <a:ext cx="7920000" cy="71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1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000" y="6587999"/>
            <a:ext cx="540000" cy="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1496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3600" b="1" i="0" u="none" strike="noStrike" cap="none" baseline="0">
          <a:solidFill>
            <a:schemeClr val="accent1">
              <a:lumMod val="75000"/>
            </a:schemeClr>
          </a:solidFill>
          <a:latin typeface="+mj-lt"/>
          <a:ea typeface="+mj-ea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68288" marR="0" lvl="0" indent="-26828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メイリオ" panose="020B0604030504040204" pitchFamily="50" charset="-128"/>
        <a:buChar char="•"/>
        <a:defRPr kumimoji="1" sz="2800" b="0" i="0" u="none" strike="noStrike" cap="none" baseline="0">
          <a:solidFill>
            <a:srgbClr val="000000"/>
          </a:solidFill>
          <a:latin typeface="+mn-lt"/>
          <a:ea typeface="+mn-ea"/>
          <a:cs typeface="Arial"/>
          <a:sym typeface="Arial"/>
        </a:defRPr>
      </a:lvl1pPr>
      <a:lvl2pPr marL="623888" marR="0" lvl="1" indent="-26828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メイリオ" panose="020B0604030504040204" pitchFamily="50" charset="-128"/>
        <a:buChar char="•"/>
        <a:defRPr kumimoji="1" sz="2400" b="0" i="0" u="none" strike="noStrike" cap="none" baseline="0">
          <a:solidFill>
            <a:srgbClr val="000000"/>
          </a:solidFill>
          <a:latin typeface="+mn-lt"/>
          <a:ea typeface="+mn-ea"/>
          <a:cs typeface="Arial"/>
          <a:sym typeface="Arial"/>
        </a:defRPr>
      </a:lvl2pPr>
      <a:lvl3pPr marL="989013" marR="0" lvl="2" indent="-26987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メイリオ" panose="020B0604030504040204" pitchFamily="50" charset="-128"/>
        <a:buChar char="•"/>
        <a:defRPr kumimoji="1" sz="2000" b="0" i="0" u="none" strike="noStrike" cap="none" baseline="0">
          <a:solidFill>
            <a:srgbClr val="000000"/>
          </a:solidFill>
          <a:latin typeface="+mn-lt"/>
          <a:ea typeface="+mn-ea"/>
          <a:cs typeface="Arial"/>
          <a:sym typeface="Arial"/>
        </a:defRPr>
      </a:lvl3pPr>
      <a:lvl4pPr marL="1260000" marR="0" lvl="3" indent="-18000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メイリオ" panose="020B0604030504040204" pitchFamily="50" charset="-128"/>
        <a:buChar char="•"/>
        <a:defRPr kumimoji="1" sz="1600" b="0" i="0" u="none" strike="noStrike" cap="none" baseline="0">
          <a:solidFill>
            <a:srgbClr val="000000"/>
          </a:solidFill>
          <a:latin typeface="+mn-lt"/>
          <a:ea typeface="+mn-ea"/>
          <a:cs typeface="Arial"/>
          <a:sym typeface="Arial"/>
        </a:defRPr>
      </a:lvl4pPr>
      <a:lvl5pPr marL="1620000" marR="0" lvl="4" indent="-18000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メイリオ" panose="020B0604030504040204" pitchFamily="50" charset="-128"/>
        <a:buChar char="•"/>
        <a:defRPr kumimoji="1" sz="1600" b="0" i="0" u="none" strike="noStrike" cap="none" baseline="0">
          <a:solidFill>
            <a:srgbClr val="000000"/>
          </a:solidFill>
          <a:latin typeface="+mn-lt"/>
          <a:ea typeface="+mn-ea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612000" y="360000"/>
            <a:ext cx="7920000" cy="71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000" y="6587999"/>
            <a:ext cx="540000" cy="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0" y="36000"/>
            <a:ext cx="1620000" cy="7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32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kumimoji="1" sz="3600" b="1" kern="1200" baseline="0">
          <a:solidFill>
            <a:srgbClr val="7030A0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3888" indent="-263525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89013" indent="-269875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612000" y="360000"/>
            <a:ext cx="7920000" cy="71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612000" y="1260000"/>
            <a:ext cx="7920000" cy="53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000" y="6587999"/>
            <a:ext cx="540000" cy="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000" y="72000"/>
            <a:ext cx="1584000" cy="49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6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kumimoji="1" sz="3600" b="1" kern="1200" baseline="0">
          <a:solidFill>
            <a:schemeClr val="accent6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3888" indent="-263525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89013" indent="-269875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685800" rtl="0" eaLnBrk="1" latinLnBrk="0" hangingPunct="1">
        <a:lnSpc>
          <a:spcPct val="100000"/>
        </a:lnSpc>
        <a:spcBef>
          <a:spcPts val="0"/>
        </a:spcBef>
        <a:buFont typeface="メイリオ" panose="020B0604030504040204" pitchFamily="50" charset="-128"/>
        <a:buChar char="•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emf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14.emf"/><Relationship Id="rId4" Type="http://schemas.openxmlformats.org/officeDocument/2006/relationships/image" Target="../media/image20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www.sinet.ad.jp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wmf"/><Relationship Id="rId5" Type="http://schemas.openxmlformats.org/officeDocument/2006/relationships/image" Target="../media/image14.emf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wmf"/><Relationship Id="rId5" Type="http://schemas.openxmlformats.org/officeDocument/2006/relationships/image" Target="../media/image15.wmf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wmf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wmf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08722" y="665255"/>
            <a:ext cx="8726556" cy="2340745"/>
          </a:xfrm>
        </p:spPr>
        <p:txBody>
          <a:bodyPr>
            <a:normAutofit/>
          </a:bodyPr>
          <a:lstStyle/>
          <a:p>
            <a:br>
              <a:rPr lang="en-US" altLang="ja-JP" sz="4000" dirty="0">
                <a:solidFill>
                  <a:srgbClr val="1F4E7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en-US" altLang="ja-JP" sz="4000">
                <a:solidFill>
                  <a:srgbClr val="1F4E7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altLang="ja-JP" sz="4000">
                <a:solidFill>
                  <a:srgbClr val="1F4E7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SINET6 </a:t>
            </a:r>
            <a:r>
              <a:rPr lang="en-US" altLang="ja-JP" sz="4000" dirty="0">
                <a:solidFill>
                  <a:srgbClr val="1F4E7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DDoS Mitigation Service</a:t>
            </a:r>
            <a:endParaRPr lang="ja-JP" altLang="en-US" sz="4000" dirty="0">
              <a:solidFill>
                <a:srgbClr val="1F4E7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latin typeface="+mn-ea"/>
                <a:ea typeface="+mn-ea"/>
              </a:rPr>
              <a:pPr/>
              <a:t>0</a:t>
            </a:fld>
            <a:endParaRPr lang="en-US" altLang="ja-JP" dirty="0">
              <a:latin typeface="+mn-ea"/>
              <a:ea typeface="+mn-ea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8AF432-2AFA-4169-BA92-5FDC6D0E8D2C}"/>
              </a:ext>
            </a:extLst>
          </p:cNvPr>
          <p:cNvSpPr/>
          <p:nvPr/>
        </p:nvSpPr>
        <p:spPr bwMode="auto">
          <a:xfrm>
            <a:off x="8604000" y="6587999"/>
            <a:ext cx="540000" cy="270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6" name="字幕 5">
            <a:extLst>
              <a:ext uri="{FF2B5EF4-FFF2-40B4-BE49-F238E27FC236}">
                <a16:creationId xmlns:a16="http://schemas.microsoft.com/office/drawing/2014/main" id="{695DE830-7A65-6AFF-04F7-E6ECFDC37F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000" y="4084982"/>
            <a:ext cx="7920000" cy="2503017"/>
          </a:xfrm>
        </p:spPr>
        <p:txBody>
          <a:bodyPr/>
          <a:lstStyle/>
          <a:p>
            <a:pPr algn="ctr"/>
            <a:r>
              <a:rPr lang="en-US" altLang="ja-JP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Naoya Kitagawa</a:t>
            </a:r>
          </a:p>
          <a:p>
            <a:pPr algn="ctr"/>
            <a:endParaRPr lang="en-US" altLang="ja-JP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National Institute of Informatics (NII), Japan</a:t>
            </a:r>
          </a:p>
          <a:p>
            <a:pPr algn="ctr"/>
            <a:endParaRPr lang="en-US" altLang="ja-JP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June 26-27, 2023</a:t>
            </a:r>
          </a:p>
          <a:p>
            <a:pPr algn="ctr"/>
            <a:endParaRPr lang="en-US" altLang="ja-JP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266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99961B9-B44F-5CAE-3AAA-AEA6B6B14C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9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6D2B12D9-BB69-7CFC-6D15-C2036B9E3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" y="118456"/>
            <a:ext cx="8424000" cy="720000"/>
          </a:xfrm>
        </p:spPr>
        <p:txBody>
          <a:bodyPr>
            <a:noAutofit/>
          </a:bodyPr>
          <a:lstStyle/>
          <a:p>
            <a:r>
              <a:rPr lang="en-US" altLang="ja-JP" sz="2800" dirty="0">
                <a:latin typeface="Arial" panose="020B0604020202020204" pitchFamily="34" charset="0"/>
                <a:cs typeface="Arial" panose="020B0604020202020204" pitchFamily="34" charset="0"/>
              </a:rPr>
              <a:t>Service Configuration</a:t>
            </a:r>
            <a:endParaRPr kumimoji="1" lang="ja-JP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689018-41AC-CBDE-38A2-634B64617DFE}"/>
              </a:ext>
            </a:extLst>
          </p:cNvPr>
          <p:cNvSpPr/>
          <p:nvPr/>
        </p:nvSpPr>
        <p:spPr bwMode="auto">
          <a:xfrm>
            <a:off x="291801" y="974137"/>
            <a:ext cx="5083515" cy="62303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4624FEB-42E8-F004-A060-8F4E4A1046B3}"/>
              </a:ext>
            </a:extLst>
          </p:cNvPr>
          <p:cNvSpPr/>
          <p:nvPr/>
        </p:nvSpPr>
        <p:spPr bwMode="auto">
          <a:xfrm>
            <a:off x="2153898" y="1451412"/>
            <a:ext cx="855219" cy="413237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B3E24FD-8B72-EE49-0BCA-BFA7258206ED}"/>
              </a:ext>
            </a:extLst>
          </p:cNvPr>
          <p:cNvSpPr/>
          <p:nvPr/>
        </p:nvSpPr>
        <p:spPr>
          <a:xfrm>
            <a:off x="3655027" y="1476075"/>
            <a:ext cx="5294675" cy="2455673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Arial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D23915C-3FE6-550E-C7C0-9DA95BE8EAA0}"/>
              </a:ext>
            </a:extLst>
          </p:cNvPr>
          <p:cNvSpPr txBox="1"/>
          <p:nvPr/>
        </p:nvSpPr>
        <p:spPr>
          <a:xfrm>
            <a:off x="3746363" y="1615958"/>
            <a:ext cx="2141933" cy="415498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corero</a:t>
            </a: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-master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(HPE ProLiant DL360 Gen 10)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C22B002-88CA-7FC6-D7D4-565ED4E77475}"/>
              </a:ext>
            </a:extLst>
          </p:cNvPr>
          <p:cNvSpPr/>
          <p:nvPr/>
        </p:nvSpPr>
        <p:spPr>
          <a:xfrm>
            <a:off x="4105028" y="1367979"/>
            <a:ext cx="342008" cy="161583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eno3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9827CCE-2736-A59E-AA05-038C69E9D2E3}"/>
              </a:ext>
            </a:extLst>
          </p:cNvPr>
          <p:cNvSpPr/>
          <p:nvPr/>
        </p:nvSpPr>
        <p:spPr>
          <a:xfrm>
            <a:off x="4105028" y="3809107"/>
            <a:ext cx="342008" cy="161583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eno4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0613668-A912-A86B-E60B-F00B683E7EB8}"/>
              </a:ext>
            </a:extLst>
          </p:cNvPr>
          <p:cNvSpPr/>
          <p:nvPr/>
        </p:nvSpPr>
        <p:spPr>
          <a:xfrm>
            <a:off x="6276653" y="3809107"/>
            <a:ext cx="342008" cy="161583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eno1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8CD9F27-3E94-4D9B-755E-B3B46466FE98}"/>
              </a:ext>
            </a:extLst>
          </p:cNvPr>
          <p:cNvSpPr/>
          <p:nvPr/>
        </p:nvSpPr>
        <p:spPr>
          <a:xfrm>
            <a:off x="8072589" y="3809107"/>
            <a:ext cx="342008" cy="161583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eno5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F10CC91-294C-530F-C27A-90487B92A2EB}"/>
              </a:ext>
            </a:extLst>
          </p:cNvPr>
          <p:cNvSpPr/>
          <p:nvPr/>
        </p:nvSpPr>
        <p:spPr>
          <a:xfrm>
            <a:off x="8460782" y="3809107"/>
            <a:ext cx="342008" cy="161583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eno6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D1C4787-FE68-89A9-269B-42D2EB9B9614}"/>
              </a:ext>
            </a:extLst>
          </p:cNvPr>
          <p:cNvSpPr txBox="1"/>
          <p:nvPr/>
        </p:nvSpPr>
        <p:spPr>
          <a:xfrm>
            <a:off x="7742485" y="3948448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(10G)</a:t>
            </a:r>
            <a:endParaRPr kumimoji="0" lang="ja-JP" altLang="en-US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690A170-6D04-BBC3-34D9-5E64E83F705D}"/>
              </a:ext>
            </a:extLst>
          </p:cNvPr>
          <p:cNvSpPr/>
          <p:nvPr/>
        </p:nvSpPr>
        <p:spPr bwMode="auto">
          <a:xfrm>
            <a:off x="5821062" y="1532760"/>
            <a:ext cx="2637814" cy="1630046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/>
              <a:cs typeface="Arial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404E830-ED4A-6DB6-8954-38064326ED01}"/>
              </a:ext>
            </a:extLst>
          </p:cNvPr>
          <p:cNvSpPr txBox="1"/>
          <p:nvPr/>
        </p:nvSpPr>
        <p:spPr>
          <a:xfrm>
            <a:off x="7549915" y="2347103"/>
            <a:ext cx="418952" cy="27699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lIns="36000" tIns="0" rIns="3600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VM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(</a:t>
            </a:r>
            <a:r>
              <a:rPr kumimoji="0" lang="en-US" altLang="ja-JP" sz="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vNTD</a:t>
            </a: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)</a:t>
            </a:r>
            <a:endParaRPr kumimoji="0" lang="ja-JP" alt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Arial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D0B3C9A-3F76-EAEE-5692-8467F658E474}"/>
              </a:ext>
            </a:extLst>
          </p:cNvPr>
          <p:cNvSpPr txBox="1"/>
          <p:nvPr/>
        </p:nvSpPr>
        <p:spPr>
          <a:xfrm>
            <a:off x="6437566" y="2347103"/>
            <a:ext cx="418952" cy="27699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lIns="36000" tIns="0" rIns="3600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VM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(</a:t>
            </a:r>
            <a:r>
              <a:rPr kumimoji="0" lang="en-US" altLang="ja-JP" sz="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vCMS</a:t>
            </a: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)</a:t>
            </a:r>
            <a:endParaRPr kumimoji="0" lang="ja-JP" alt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Arial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3777036-A76C-3AD6-16D9-94F4295F6408}"/>
              </a:ext>
            </a:extLst>
          </p:cNvPr>
          <p:cNvSpPr txBox="1"/>
          <p:nvPr/>
        </p:nvSpPr>
        <p:spPr>
          <a:xfrm>
            <a:off x="7006512" y="2347103"/>
            <a:ext cx="418952" cy="27699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lIns="36000" tIns="0" rIns="3600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VM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(</a:t>
            </a:r>
            <a:r>
              <a:rPr kumimoji="0" lang="en-US" altLang="ja-JP" sz="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vSWA</a:t>
            </a: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)</a:t>
            </a:r>
            <a:endParaRPr kumimoji="0" lang="ja-JP" alt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Arial"/>
            </a:endParaRPr>
          </a:p>
        </p:txBody>
      </p:sp>
      <p:cxnSp>
        <p:nvCxnSpPr>
          <p:cNvPr id="20" name="コネクタ: カギ線 17">
            <a:extLst>
              <a:ext uri="{FF2B5EF4-FFF2-40B4-BE49-F238E27FC236}">
                <a16:creationId xmlns:a16="http://schemas.microsoft.com/office/drawing/2014/main" id="{09B94A75-CBA7-DF44-658F-7AAE91104B71}"/>
              </a:ext>
            </a:extLst>
          </p:cNvPr>
          <p:cNvCxnSpPr>
            <a:cxnSpLocks/>
            <a:stCxn id="19" idx="2"/>
            <a:endCxn id="12" idx="0"/>
          </p:cNvCxnSpPr>
          <p:nvPr/>
        </p:nvCxnSpPr>
        <p:spPr bwMode="auto">
          <a:xfrm rot="5400000">
            <a:off x="6239321" y="2832439"/>
            <a:ext cx="1185005" cy="768331"/>
          </a:xfrm>
          <a:prstGeom prst="bentConnector3">
            <a:avLst>
              <a:gd name="adj1" fmla="val 22157"/>
            </a:avLst>
          </a:prstGeom>
          <a:solidFill>
            <a:srgbClr val="A3B2C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コネクタ: カギ線 18">
            <a:extLst>
              <a:ext uri="{FF2B5EF4-FFF2-40B4-BE49-F238E27FC236}">
                <a16:creationId xmlns:a16="http://schemas.microsoft.com/office/drawing/2014/main" id="{F387C986-46C1-C726-E032-BC39B388659C}"/>
              </a:ext>
            </a:extLst>
          </p:cNvPr>
          <p:cNvCxnSpPr>
            <a:cxnSpLocks/>
            <a:stCxn id="18" idx="2"/>
            <a:endCxn id="12" idx="0"/>
          </p:cNvCxnSpPr>
          <p:nvPr/>
        </p:nvCxnSpPr>
        <p:spPr bwMode="auto">
          <a:xfrm rot="5400000">
            <a:off x="5954848" y="3116912"/>
            <a:ext cx="1185005" cy="199385"/>
          </a:xfrm>
          <a:prstGeom prst="bentConnector3">
            <a:avLst>
              <a:gd name="adj1" fmla="val 22157"/>
            </a:avLst>
          </a:prstGeom>
          <a:solidFill>
            <a:srgbClr val="A3B2C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コネクタ: カギ線 19">
            <a:extLst>
              <a:ext uri="{FF2B5EF4-FFF2-40B4-BE49-F238E27FC236}">
                <a16:creationId xmlns:a16="http://schemas.microsoft.com/office/drawing/2014/main" id="{A2A92AE8-3B9E-AF0C-7786-440F6FBC2DDF}"/>
              </a:ext>
            </a:extLst>
          </p:cNvPr>
          <p:cNvCxnSpPr>
            <a:cxnSpLocks/>
            <a:stCxn id="17" idx="2"/>
            <a:endCxn id="12" idx="0"/>
          </p:cNvCxnSpPr>
          <p:nvPr/>
        </p:nvCxnSpPr>
        <p:spPr bwMode="auto">
          <a:xfrm rot="5400000">
            <a:off x="6511022" y="2560737"/>
            <a:ext cx="1185005" cy="1311734"/>
          </a:xfrm>
          <a:prstGeom prst="bentConnector3">
            <a:avLst>
              <a:gd name="adj1" fmla="val 22158"/>
            </a:avLst>
          </a:prstGeom>
          <a:solidFill>
            <a:srgbClr val="A3B2C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E44E1F7-D426-4E5D-54BD-5737B493A99C}"/>
              </a:ext>
            </a:extLst>
          </p:cNvPr>
          <p:cNvSpPr txBox="1"/>
          <p:nvPr/>
        </p:nvSpPr>
        <p:spPr>
          <a:xfrm>
            <a:off x="7131732" y="2971212"/>
            <a:ext cx="4074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KVM</a:t>
            </a:r>
            <a:endParaRPr kumimoji="0" lang="ja-JP" altLang="en-US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3589313B-6DF6-CC37-4703-8CE549CBD784}"/>
              </a:ext>
            </a:extLst>
          </p:cNvPr>
          <p:cNvSpPr/>
          <p:nvPr/>
        </p:nvSpPr>
        <p:spPr>
          <a:xfrm>
            <a:off x="5037461" y="3439129"/>
            <a:ext cx="611312" cy="161583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macvlan0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28" name="コネクタ: カギ線 25">
            <a:extLst>
              <a:ext uri="{FF2B5EF4-FFF2-40B4-BE49-F238E27FC236}">
                <a16:creationId xmlns:a16="http://schemas.microsoft.com/office/drawing/2014/main" id="{40552D56-2BFA-5D48-2C87-1074F8D7683F}"/>
              </a:ext>
            </a:extLst>
          </p:cNvPr>
          <p:cNvCxnSpPr>
            <a:cxnSpLocks/>
            <a:stCxn id="27" idx="2"/>
            <a:endCxn id="12" idx="0"/>
          </p:cNvCxnSpPr>
          <p:nvPr/>
        </p:nvCxnSpPr>
        <p:spPr bwMode="auto">
          <a:xfrm rot="16200000" flipH="1">
            <a:off x="5791190" y="3152639"/>
            <a:ext cx="208395" cy="1104540"/>
          </a:xfrm>
          <a:prstGeom prst="bentConnector3">
            <a:avLst>
              <a:gd name="adj1" fmla="val 50000"/>
            </a:avLst>
          </a:prstGeom>
          <a:solidFill>
            <a:srgbClr val="A3B2C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C7A21580-BBCB-DA0E-41E6-7F611640D88E}"/>
              </a:ext>
            </a:extLst>
          </p:cNvPr>
          <p:cNvSpPr/>
          <p:nvPr/>
        </p:nvSpPr>
        <p:spPr>
          <a:xfrm>
            <a:off x="3467034" y="2206687"/>
            <a:ext cx="342008" cy="161583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eno2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32" name="コネクタ: カギ線 29">
            <a:extLst>
              <a:ext uri="{FF2B5EF4-FFF2-40B4-BE49-F238E27FC236}">
                <a16:creationId xmlns:a16="http://schemas.microsoft.com/office/drawing/2014/main" id="{EA4C96BD-F0E9-51DF-07E4-CE60ADEB4A29}"/>
              </a:ext>
            </a:extLst>
          </p:cNvPr>
          <p:cNvCxnSpPr>
            <a:cxnSpLocks/>
            <a:stCxn id="17" idx="3"/>
            <a:endCxn id="13" idx="0"/>
          </p:cNvCxnSpPr>
          <p:nvPr/>
        </p:nvCxnSpPr>
        <p:spPr bwMode="auto">
          <a:xfrm>
            <a:off x="7968867" y="2485603"/>
            <a:ext cx="274726" cy="1323504"/>
          </a:xfrm>
          <a:prstGeom prst="bentConnector2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AF1A8E4C-2AB5-F78B-F817-D731B523A07A}"/>
              </a:ext>
            </a:extLst>
          </p:cNvPr>
          <p:cNvSpPr txBox="1"/>
          <p:nvPr/>
        </p:nvSpPr>
        <p:spPr>
          <a:xfrm>
            <a:off x="8602797" y="3948448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(10G)</a:t>
            </a:r>
            <a:endParaRPr kumimoji="0" lang="ja-JP" altLang="en-US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A1E78127-678E-0F1B-2763-750E9D28ED90}"/>
              </a:ext>
            </a:extLst>
          </p:cNvPr>
          <p:cNvSpPr/>
          <p:nvPr/>
        </p:nvSpPr>
        <p:spPr>
          <a:xfrm>
            <a:off x="3734735" y="3358586"/>
            <a:ext cx="1082595" cy="32316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NAT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(</a:t>
            </a:r>
            <a:r>
              <a:rPr kumimoji="0" lang="en-US" altLang="ja-JP" sz="105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ip</a:t>
            </a: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 masquerade)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4CCFF925-6DC9-E607-DE6A-A3E933608286}"/>
              </a:ext>
            </a:extLst>
          </p:cNvPr>
          <p:cNvCxnSpPr>
            <a:stCxn id="34" idx="2"/>
            <a:endCxn id="11" idx="0"/>
          </p:cNvCxnSpPr>
          <p:nvPr/>
        </p:nvCxnSpPr>
        <p:spPr>
          <a:xfrm flipH="1">
            <a:off x="4276032" y="3681751"/>
            <a:ext cx="1" cy="127356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B7F0AC7C-4BE4-B8DB-11BF-2CD5B08AA7FC}"/>
              </a:ext>
            </a:extLst>
          </p:cNvPr>
          <p:cNvCxnSpPr>
            <a:stCxn id="34" idx="3"/>
            <a:endCxn id="27" idx="1"/>
          </p:cNvCxnSpPr>
          <p:nvPr/>
        </p:nvCxnSpPr>
        <p:spPr>
          <a:xfrm flipV="1">
            <a:off x="4817330" y="3519921"/>
            <a:ext cx="220131" cy="248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37" name="コネクタ: カギ線 34">
            <a:extLst>
              <a:ext uri="{FF2B5EF4-FFF2-40B4-BE49-F238E27FC236}">
                <a16:creationId xmlns:a16="http://schemas.microsoft.com/office/drawing/2014/main" id="{C8802B4B-5E4F-61BF-BD0B-8D24DA4E77CD}"/>
              </a:ext>
            </a:extLst>
          </p:cNvPr>
          <p:cNvCxnSpPr>
            <a:cxnSpLocks/>
            <a:stCxn id="17" idx="3"/>
            <a:endCxn id="14" idx="0"/>
          </p:cNvCxnSpPr>
          <p:nvPr/>
        </p:nvCxnSpPr>
        <p:spPr bwMode="auto">
          <a:xfrm>
            <a:off x="7968867" y="2485603"/>
            <a:ext cx="662919" cy="1323504"/>
          </a:xfrm>
          <a:prstGeom prst="bentConnector2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28A92A5F-7BD5-E1FC-97CF-566E17DD42D5}"/>
              </a:ext>
            </a:extLst>
          </p:cNvPr>
          <p:cNvSpPr txBox="1"/>
          <p:nvPr/>
        </p:nvSpPr>
        <p:spPr>
          <a:xfrm>
            <a:off x="7952434" y="3164718"/>
            <a:ext cx="10118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PCI passthrough</a:t>
            </a:r>
            <a:endParaRPr kumimoji="0" lang="ja-JP" altLang="en-US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9" name="楕円 36">
            <a:extLst>
              <a:ext uri="{FF2B5EF4-FFF2-40B4-BE49-F238E27FC236}">
                <a16:creationId xmlns:a16="http://schemas.microsoft.com/office/drawing/2014/main" id="{5D92710F-ABE6-4457-FEC3-D0B387B96435}"/>
              </a:ext>
            </a:extLst>
          </p:cNvPr>
          <p:cNvSpPr/>
          <p:nvPr/>
        </p:nvSpPr>
        <p:spPr>
          <a:xfrm>
            <a:off x="8084283" y="3519920"/>
            <a:ext cx="754677" cy="155683"/>
          </a:xfrm>
          <a:prstGeom prst="ellipse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Arial"/>
            </a:endParaRPr>
          </a:p>
        </p:txBody>
      </p: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6B5E2A0C-3E9E-A743-1B28-3D38B1AEDCA0}"/>
              </a:ext>
            </a:extLst>
          </p:cNvPr>
          <p:cNvCxnSpPr>
            <a:cxnSpLocks/>
            <a:stCxn id="10" idx="0"/>
          </p:cNvCxnSpPr>
          <p:nvPr/>
        </p:nvCxnSpPr>
        <p:spPr>
          <a:xfrm flipV="1">
            <a:off x="4276032" y="1169201"/>
            <a:ext cx="0" cy="1987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42ADDD4E-861F-CBA4-2014-508B5C3162EE}"/>
              </a:ext>
            </a:extLst>
          </p:cNvPr>
          <p:cNvSpPr txBox="1"/>
          <p:nvPr/>
        </p:nvSpPr>
        <p:spPr>
          <a:xfrm>
            <a:off x="3101430" y="1267216"/>
            <a:ext cx="3674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ssh</a:t>
            </a:r>
            <a:endParaRPr kumimoji="1" lang="ja-JP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45" name="直線矢印コネクタ 44">
            <a:extLst>
              <a:ext uri="{FF2B5EF4-FFF2-40B4-BE49-F238E27FC236}">
                <a16:creationId xmlns:a16="http://schemas.microsoft.com/office/drawing/2014/main" id="{D4FA376F-9FFB-AB0C-FC64-9402DA428DC4}"/>
              </a:ext>
            </a:extLst>
          </p:cNvPr>
          <p:cNvCxnSpPr>
            <a:cxnSpLocks/>
          </p:cNvCxnSpPr>
          <p:nvPr/>
        </p:nvCxnSpPr>
        <p:spPr>
          <a:xfrm flipH="1">
            <a:off x="4018280" y="1281805"/>
            <a:ext cx="1400" cy="302976"/>
          </a:xfrm>
          <a:prstGeom prst="straightConnector1">
            <a:avLst/>
          </a:prstGeom>
          <a:ln w="19050">
            <a:solidFill>
              <a:srgbClr val="00B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9F0EF3CE-9941-D445-60E9-35C50E7B29F9}"/>
              </a:ext>
            </a:extLst>
          </p:cNvPr>
          <p:cNvSpPr txBox="1"/>
          <p:nvPr/>
        </p:nvSpPr>
        <p:spPr>
          <a:xfrm>
            <a:off x="5810864" y="1512249"/>
            <a:ext cx="221246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(CMS) https://192.168.0.201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(SWA) https://192.168.0.202:8000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(SSP)  https://192.168.0.204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900D7E47-4572-AC49-BC6C-A00DC2ED4A21}"/>
              </a:ext>
            </a:extLst>
          </p:cNvPr>
          <p:cNvSpPr txBox="1"/>
          <p:nvPr/>
        </p:nvSpPr>
        <p:spPr>
          <a:xfrm>
            <a:off x="5795175" y="1953095"/>
            <a:ext cx="27813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DDoS Mitigation System</a:t>
            </a:r>
            <a:endParaRPr kumimoji="1" lang="ja-JP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C2551909-840D-9FF8-C3C7-006F04F5B2AC}"/>
              </a:ext>
            </a:extLst>
          </p:cNvPr>
          <p:cNvCxnSpPr>
            <a:cxnSpLocks/>
          </p:cNvCxnSpPr>
          <p:nvPr/>
        </p:nvCxnSpPr>
        <p:spPr>
          <a:xfrm>
            <a:off x="3467034" y="4683325"/>
            <a:ext cx="5374656" cy="0"/>
          </a:xfrm>
          <a:prstGeom prst="line">
            <a:avLst/>
          </a:prstGeom>
          <a:noFill/>
          <a:ln w="9525" cap="flat" cmpd="sng" algn="ctr">
            <a:solidFill>
              <a:srgbClr val="C00000"/>
            </a:solidFill>
            <a:prstDash val="dash"/>
          </a:ln>
          <a:effectLst/>
        </p:spPr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2C7EB96D-FB30-39A4-B19A-EB991FB047A2}"/>
              </a:ext>
            </a:extLst>
          </p:cNvPr>
          <p:cNvCxnSpPr>
            <a:cxnSpLocks/>
          </p:cNvCxnSpPr>
          <p:nvPr/>
        </p:nvCxnSpPr>
        <p:spPr>
          <a:xfrm flipV="1">
            <a:off x="6447657" y="3984518"/>
            <a:ext cx="0" cy="698807"/>
          </a:xfrm>
          <a:prstGeom prst="line">
            <a:avLst/>
          </a:prstGeom>
          <a:noFill/>
          <a:ln w="9525" cap="flat" cmpd="sng" algn="ctr">
            <a:solidFill>
              <a:srgbClr val="C00000"/>
            </a:solidFill>
            <a:prstDash val="dash"/>
          </a:ln>
          <a:effectLst/>
        </p:spPr>
      </p:cxnSp>
      <p:pic>
        <p:nvPicPr>
          <p:cNvPr id="52" name="Picture 37">
            <a:extLst>
              <a:ext uri="{FF2B5EF4-FFF2-40B4-BE49-F238E27FC236}">
                <a16:creationId xmlns:a16="http://schemas.microsoft.com/office/drawing/2014/main" id="{A16FB449-7FAE-1D45-DC5F-410D8421F6E8}"/>
              </a:ext>
            </a:extLst>
          </p:cNvPr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455" y="5223751"/>
            <a:ext cx="611842" cy="36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37">
            <a:extLst>
              <a:ext uri="{FF2B5EF4-FFF2-40B4-BE49-F238E27FC236}">
                <a16:creationId xmlns:a16="http://schemas.microsoft.com/office/drawing/2014/main" id="{31AE400C-C9EE-67BF-5E98-2961C5811B29}"/>
              </a:ext>
            </a:extLst>
          </p:cNvPr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508" y="5243647"/>
            <a:ext cx="611842" cy="36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5F56648B-350F-DD68-7556-323FB7AC1621}"/>
              </a:ext>
            </a:extLst>
          </p:cNvPr>
          <p:cNvSpPr txBox="1"/>
          <p:nvPr/>
        </p:nvSpPr>
        <p:spPr>
          <a:xfrm>
            <a:off x="5121066" y="5583781"/>
            <a:ext cx="675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nii-RM1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(MX960)</a:t>
            </a:r>
            <a:endParaRPr kumimoji="1" lang="ja-JP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9690C26B-801E-CE90-A665-42BFA3BBEED5}"/>
              </a:ext>
            </a:extLst>
          </p:cNvPr>
          <p:cNvSpPr txBox="1"/>
          <p:nvPr/>
        </p:nvSpPr>
        <p:spPr>
          <a:xfrm>
            <a:off x="6845367" y="5583781"/>
            <a:ext cx="675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nii-RM2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(MX960)</a:t>
            </a:r>
            <a:endParaRPr kumimoji="1" lang="ja-JP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91469394-56F5-3B10-7B09-A2C67F76FA30}"/>
              </a:ext>
            </a:extLst>
          </p:cNvPr>
          <p:cNvSpPr txBox="1"/>
          <p:nvPr/>
        </p:nvSpPr>
        <p:spPr>
          <a:xfrm>
            <a:off x="5966873" y="5583781"/>
            <a:ext cx="675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nii-RM3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(MX480)</a:t>
            </a:r>
            <a:endParaRPr kumimoji="1" lang="ja-JP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</p:txBody>
      </p: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D75C258F-2742-92A0-506E-98BC586507D9}"/>
              </a:ext>
            </a:extLst>
          </p:cNvPr>
          <p:cNvCxnSpPr>
            <a:cxnSpLocks/>
          </p:cNvCxnSpPr>
          <p:nvPr/>
        </p:nvCxnSpPr>
        <p:spPr>
          <a:xfrm flipV="1">
            <a:off x="7050382" y="4683325"/>
            <a:ext cx="0" cy="568011"/>
          </a:xfrm>
          <a:prstGeom prst="line">
            <a:avLst/>
          </a:prstGeom>
          <a:noFill/>
          <a:ln w="9525" cap="flat" cmpd="sng" algn="ctr">
            <a:solidFill>
              <a:srgbClr val="C00000"/>
            </a:solidFill>
            <a:prstDash val="dash"/>
          </a:ln>
          <a:effectLst/>
        </p:spPr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D8361818-5FBC-ADA9-D288-768E24CB3F51}"/>
              </a:ext>
            </a:extLst>
          </p:cNvPr>
          <p:cNvCxnSpPr>
            <a:cxnSpLocks/>
            <a:stCxn id="53" idx="0"/>
          </p:cNvCxnSpPr>
          <p:nvPr/>
        </p:nvCxnSpPr>
        <p:spPr>
          <a:xfrm flipV="1">
            <a:off x="6278429" y="4683325"/>
            <a:ext cx="0" cy="560322"/>
          </a:xfrm>
          <a:prstGeom prst="line">
            <a:avLst/>
          </a:prstGeom>
          <a:noFill/>
          <a:ln w="9525" cap="flat" cmpd="sng" algn="ctr">
            <a:solidFill>
              <a:srgbClr val="C00000"/>
            </a:solidFill>
            <a:prstDash val="dash"/>
          </a:ln>
          <a:effectLst/>
        </p:spPr>
      </p:cxnSp>
      <p:pic>
        <p:nvPicPr>
          <p:cNvPr id="60" name="Picture 37">
            <a:extLst>
              <a:ext uri="{FF2B5EF4-FFF2-40B4-BE49-F238E27FC236}">
                <a16:creationId xmlns:a16="http://schemas.microsoft.com/office/drawing/2014/main" id="{EE2FA994-B5B1-5EA8-7EFD-724CA259CEF8}"/>
              </a:ext>
            </a:extLst>
          </p:cNvPr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436" y="5223751"/>
            <a:ext cx="611842" cy="36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287E27E4-0F8D-35E6-3443-FA4D6E6869B6}"/>
              </a:ext>
            </a:extLst>
          </p:cNvPr>
          <p:cNvCxnSpPr>
            <a:cxnSpLocks/>
          </p:cNvCxnSpPr>
          <p:nvPr/>
        </p:nvCxnSpPr>
        <p:spPr>
          <a:xfrm flipV="1">
            <a:off x="5411087" y="4683325"/>
            <a:ext cx="0" cy="560322"/>
          </a:xfrm>
          <a:prstGeom prst="line">
            <a:avLst/>
          </a:prstGeom>
          <a:noFill/>
          <a:ln w="9525" cap="flat" cmpd="sng" algn="ctr">
            <a:solidFill>
              <a:srgbClr val="C00000"/>
            </a:solidFill>
            <a:prstDash val="dash"/>
          </a:ln>
          <a:effectLst/>
        </p:spPr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8D0B0A5D-1ADE-542C-B337-862C7BF50421}"/>
              </a:ext>
            </a:extLst>
          </p:cNvPr>
          <p:cNvCxnSpPr>
            <a:cxnSpLocks/>
          </p:cNvCxnSpPr>
          <p:nvPr/>
        </p:nvCxnSpPr>
        <p:spPr>
          <a:xfrm>
            <a:off x="460290" y="1169201"/>
            <a:ext cx="461152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F7C440C3-129D-B5BA-0BB4-CFAE04734547}"/>
              </a:ext>
            </a:extLst>
          </p:cNvPr>
          <p:cNvGrpSpPr/>
          <p:nvPr/>
        </p:nvGrpSpPr>
        <p:grpSpPr>
          <a:xfrm>
            <a:off x="291801" y="4014312"/>
            <a:ext cx="1656728" cy="318118"/>
            <a:chOff x="248509" y="4503048"/>
            <a:chExt cx="1656728" cy="318118"/>
          </a:xfrm>
        </p:grpSpPr>
        <p:sp>
          <p:nvSpPr>
            <p:cNvPr id="68" name="四角形: 角を丸くする 79">
              <a:extLst>
                <a:ext uri="{FF2B5EF4-FFF2-40B4-BE49-F238E27FC236}">
                  <a16:creationId xmlns:a16="http://schemas.microsoft.com/office/drawing/2014/main" id="{C8902CAF-90B0-83D1-3583-E0E44B1F29E8}"/>
                </a:ext>
              </a:extLst>
            </p:cNvPr>
            <p:cNvSpPr/>
            <p:nvPr/>
          </p:nvSpPr>
          <p:spPr>
            <a:xfrm>
              <a:off x="248509" y="4503048"/>
              <a:ext cx="1656728" cy="282258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"/>
                <a:ea typeface="Meiryo"/>
                <a:cs typeface="Arial"/>
              </a:endParaRP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590BA439-BCA8-A89D-B7C1-D237C64EDEBF}"/>
                </a:ext>
              </a:extLst>
            </p:cNvPr>
            <p:cNvSpPr txBox="1"/>
            <p:nvPr/>
          </p:nvSpPr>
          <p:spPr>
            <a:xfrm>
              <a:off x="704061" y="4513389"/>
              <a:ext cx="60305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eiryo"/>
                  <a:ea typeface="Meiryo"/>
                  <a:cs typeface="Arial"/>
                </a:rPr>
                <a:t>SINET</a:t>
              </a:r>
              <a:endPara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endParaRPr>
            </a:p>
          </p:txBody>
        </p:sp>
      </p:grp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F9169E5D-F42B-EB25-26E2-1C1EA6BC37D2}"/>
              </a:ext>
            </a:extLst>
          </p:cNvPr>
          <p:cNvSpPr txBox="1"/>
          <p:nvPr/>
        </p:nvSpPr>
        <p:spPr>
          <a:xfrm>
            <a:off x="446270" y="5632341"/>
            <a:ext cx="9444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tokyo1-GM2</a:t>
            </a:r>
          </a:p>
        </p:txBody>
      </p:sp>
      <p:pic>
        <p:nvPicPr>
          <p:cNvPr id="71" name="Picture 37">
            <a:extLst>
              <a:ext uri="{FF2B5EF4-FFF2-40B4-BE49-F238E27FC236}">
                <a16:creationId xmlns:a16="http://schemas.microsoft.com/office/drawing/2014/main" id="{CACEDE93-A8EF-476E-8661-AB6C24D70A15}"/>
              </a:ext>
            </a:extLst>
          </p:cNvPr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86" y="4798402"/>
            <a:ext cx="611842" cy="36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5E31E105-D7EE-31B8-71D4-50D7084461BC}"/>
              </a:ext>
            </a:extLst>
          </p:cNvPr>
          <p:cNvSpPr txBox="1"/>
          <p:nvPr/>
        </p:nvSpPr>
        <p:spPr>
          <a:xfrm>
            <a:off x="808346" y="4569018"/>
            <a:ext cx="8643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tokyo1-GM</a:t>
            </a:r>
          </a:p>
        </p:txBody>
      </p:sp>
      <p:cxnSp>
        <p:nvCxnSpPr>
          <p:cNvPr id="73" name="直線コネクタ 72">
            <a:extLst>
              <a:ext uri="{FF2B5EF4-FFF2-40B4-BE49-F238E27FC236}">
                <a16:creationId xmlns:a16="http://schemas.microsoft.com/office/drawing/2014/main" id="{038B6AB2-752E-920E-B733-618DE98FD672}"/>
              </a:ext>
            </a:extLst>
          </p:cNvPr>
          <p:cNvCxnSpPr/>
          <p:nvPr/>
        </p:nvCxnSpPr>
        <p:spPr bwMode="auto">
          <a:xfrm>
            <a:off x="1171130" y="4296570"/>
            <a:ext cx="0" cy="5018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直線コネクタ 73">
            <a:extLst>
              <a:ext uri="{FF2B5EF4-FFF2-40B4-BE49-F238E27FC236}">
                <a16:creationId xmlns:a16="http://schemas.microsoft.com/office/drawing/2014/main" id="{3A9CAC46-9284-27E4-BC1A-6A92392FA85C}"/>
              </a:ext>
            </a:extLst>
          </p:cNvPr>
          <p:cNvCxnSpPr>
            <a:cxnSpLocks/>
            <a:stCxn id="31" idx="1"/>
          </p:cNvCxnSpPr>
          <p:nvPr/>
        </p:nvCxnSpPr>
        <p:spPr bwMode="auto">
          <a:xfrm flipH="1">
            <a:off x="2992768" y="2287479"/>
            <a:ext cx="47426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5" name="直線コネクタ 74">
            <a:extLst>
              <a:ext uri="{FF2B5EF4-FFF2-40B4-BE49-F238E27FC236}">
                <a16:creationId xmlns:a16="http://schemas.microsoft.com/office/drawing/2014/main" id="{D53C1AF6-3F6A-46A7-F276-AFEFFE9922FA}"/>
              </a:ext>
            </a:extLst>
          </p:cNvPr>
          <p:cNvCxnSpPr>
            <a:cxnSpLocks/>
          </p:cNvCxnSpPr>
          <p:nvPr/>
        </p:nvCxnSpPr>
        <p:spPr bwMode="auto">
          <a:xfrm>
            <a:off x="1792718" y="2287479"/>
            <a:ext cx="0" cy="17508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FD60E4F2-4F50-94AB-42D9-E66650383B81}"/>
              </a:ext>
            </a:extLst>
          </p:cNvPr>
          <p:cNvSpPr txBox="1"/>
          <p:nvPr/>
        </p:nvSpPr>
        <p:spPr>
          <a:xfrm>
            <a:off x="5919599" y="2347103"/>
            <a:ext cx="418952" cy="27699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lIns="36000" tIns="0" rIns="3600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VM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(vSSP)</a:t>
            </a:r>
            <a:endParaRPr kumimoji="0" lang="ja-JP" alt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Arial"/>
            </a:endParaRPr>
          </a:p>
        </p:txBody>
      </p:sp>
      <p:cxnSp>
        <p:nvCxnSpPr>
          <p:cNvPr id="78" name="コネクタ: カギ線 132">
            <a:extLst>
              <a:ext uri="{FF2B5EF4-FFF2-40B4-BE49-F238E27FC236}">
                <a16:creationId xmlns:a16="http://schemas.microsoft.com/office/drawing/2014/main" id="{96BCA41C-9D85-00AB-30A0-CBB41B2AF60F}"/>
              </a:ext>
            </a:extLst>
          </p:cNvPr>
          <p:cNvCxnSpPr>
            <a:cxnSpLocks/>
            <a:stCxn id="77" idx="2"/>
            <a:endCxn id="12" idx="0"/>
          </p:cNvCxnSpPr>
          <p:nvPr/>
        </p:nvCxnSpPr>
        <p:spPr bwMode="auto">
          <a:xfrm rot="16200000" flipH="1">
            <a:off x="5695864" y="3057313"/>
            <a:ext cx="1185005" cy="318582"/>
          </a:xfrm>
          <a:prstGeom prst="bentConnector3">
            <a:avLst>
              <a:gd name="adj1" fmla="val 22157"/>
            </a:avLst>
          </a:prstGeom>
          <a:solidFill>
            <a:srgbClr val="A3B2C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2424B0C1-332A-0748-AB8F-58DE98A497A4}"/>
              </a:ext>
            </a:extLst>
          </p:cNvPr>
          <p:cNvSpPr txBox="1"/>
          <p:nvPr/>
        </p:nvSpPr>
        <p:spPr>
          <a:xfrm>
            <a:off x="2308753" y="5433890"/>
            <a:ext cx="5581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ex4300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C6F41E4F-F409-C1F5-2270-06DB87746B57}"/>
              </a:ext>
            </a:extLst>
          </p:cNvPr>
          <p:cNvSpPr txBox="1"/>
          <p:nvPr/>
        </p:nvSpPr>
        <p:spPr>
          <a:xfrm>
            <a:off x="2308753" y="4226536"/>
            <a:ext cx="684015" cy="1615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72000" tIns="0" rIns="72000" bIns="0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xe-0/2/0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Arial"/>
            </a:endParaRPr>
          </a:p>
        </p:txBody>
      </p:sp>
      <p:cxnSp>
        <p:nvCxnSpPr>
          <p:cNvPr id="83" name="直線コネクタ 82">
            <a:extLst>
              <a:ext uri="{FF2B5EF4-FFF2-40B4-BE49-F238E27FC236}">
                <a16:creationId xmlns:a16="http://schemas.microsoft.com/office/drawing/2014/main" id="{FBABB628-299D-1402-BE07-8D6D205BF49D}"/>
              </a:ext>
            </a:extLst>
          </p:cNvPr>
          <p:cNvCxnSpPr>
            <a:cxnSpLocks/>
          </p:cNvCxnSpPr>
          <p:nvPr/>
        </p:nvCxnSpPr>
        <p:spPr>
          <a:xfrm flipV="1">
            <a:off x="8243593" y="3970690"/>
            <a:ext cx="0" cy="360081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84" name="直線コネクタ 83">
            <a:extLst>
              <a:ext uri="{FF2B5EF4-FFF2-40B4-BE49-F238E27FC236}">
                <a16:creationId xmlns:a16="http://schemas.microsoft.com/office/drawing/2014/main" id="{53E68FF1-78BA-B9D2-E674-9ED1F9CC775B}"/>
              </a:ext>
            </a:extLst>
          </p:cNvPr>
          <p:cNvCxnSpPr>
            <a:cxnSpLocks/>
          </p:cNvCxnSpPr>
          <p:nvPr/>
        </p:nvCxnSpPr>
        <p:spPr>
          <a:xfrm>
            <a:off x="2962566" y="4330772"/>
            <a:ext cx="5272268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2C11EC11-1C9F-C252-EC46-D82B2B3B42E6}"/>
              </a:ext>
            </a:extLst>
          </p:cNvPr>
          <p:cNvCxnSpPr>
            <a:cxnSpLocks/>
          </p:cNvCxnSpPr>
          <p:nvPr/>
        </p:nvCxnSpPr>
        <p:spPr>
          <a:xfrm>
            <a:off x="7391457" y="5400061"/>
            <a:ext cx="1240329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86" name="直線コネクタ 85">
            <a:extLst>
              <a:ext uri="{FF2B5EF4-FFF2-40B4-BE49-F238E27FC236}">
                <a16:creationId xmlns:a16="http://schemas.microsoft.com/office/drawing/2014/main" id="{BF70AEE8-E573-724A-0629-85A898820479}"/>
              </a:ext>
            </a:extLst>
          </p:cNvPr>
          <p:cNvCxnSpPr>
            <a:cxnSpLocks/>
          </p:cNvCxnSpPr>
          <p:nvPr/>
        </p:nvCxnSpPr>
        <p:spPr>
          <a:xfrm flipV="1">
            <a:off x="8633161" y="3970691"/>
            <a:ext cx="0" cy="1452972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87" name="直線コネクタ 86">
            <a:extLst>
              <a:ext uri="{FF2B5EF4-FFF2-40B4-BE49-F238E27FC236}">
                <a16:creationId xmlns:a16="http://schemas.microsoft.com/office/drawing/2014/main" id="{3C7B29FC-DFE2-AAE8-7200-001FF79C9A37}"/>
              </a:ext>
            </a:extLst>
          </p:cNvPr>
          <p:cNvCxnSpPr>
            <a:cxnSpLocks/>
          </p:cNvCxnSpPr>
          <p:nvPr/>
        </p:nvCxnSpPr>
        <p:spPr>
          <a:xfrm flipV="1">
            <a:off x="3746363" y="4683325"/>
            <a:ext cx="0" cy="246221"/>
          </a:xfrm>
          <a:prstGeom prst="line">
            <a:avLst/>
          </a:prstGeom>
          <a:noFill/>
          <a:ln w="9525" cap="flat" cmpd="sng" algn="ctr">
            <a:solidFill>
              <a:srgbClr val="C00000"/>
            </a:solidFill>
            <a:prstDash val="dash"/>
          </a:ln>
          <a:effectLst/>
        </p:spPr>
      </p:cxn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B64E5A62-29BB-7E59-A83E-B6163E089008}"/>
              </a:ext>
            </a:extLst>
          </p:cNvPr>
          <p:cNvSpPr txBox="1"/>
          <p:nvPr/>
        </p:nvSpPr>
        <p:spPr>
          <a:xfrm>
            <a:off x="2443939" y="4629531"/>
            <a:ext cx="58381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vlan300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893BF466-5D40-0724-8A53-FB44D8328FC2}"/>
              </a:ext>
            </a:extLst>
          </p:cNvPr>
          <p:cNvSpPr txBox="1"/>
          <p:nvPr/>
        </p:nvSpPr>
        <p:spPr>
          <a:xfrm>
            <a:off x="3013680" y="4147753"/>
            <a:ext cx="5629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(untag)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7E9D0B72-2E1C-35AC-AC47-855A120DD09E}"/>
              </a:ext>
            </a:extLst>
          </p:cNvPr>
          <p:cNvSpPr txBox="1"/>
          <p:nvPr/>
        </p:nvSpPr>
        <p:spPr>
          <a:xfrm>
            <a:off x="2437235" y="2508222"/>
            <a:ext cx="873957" cy="253916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telemetry</a:t>
            </a:r>
            <a:endParaRPr kumimoji="1" lang="ja-JP" altLang="en-US" sz="1050" b="1" i="0" u="none" strike="noStrike" kern="1200" cap="none" spc="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1F910952-C45F-4023-B5EE-C7115A50F7C9}"/>
              </a:ext>
            </a:extLst>
          </p:cNvPr>
          <p:cNvSpPr txBox="1"/>
          <p:nvPr/>
        </p:nvSpPr>
        <p:spPr>
          <a:xfrm>
            <a:off x="2623256" y="2910802"/>
            <a:ext cx="723275" cy="253916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FF9966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netconf</a:t>
            </a:r>
            <a:endParaRPr kumimoji="1" lang="en-US" altLang="ja-JP" sz="1050" b="1" i="0" u="none" strike="noStrike" kern="1200" cap="none" spc="0" normalizeH="0" baseline="0" noProof="0" dirty="0">
              <a:ln>
                <a:noFill/>
              </a:ln>
              <a:solidFill>
                <a:srgbClr val="FF9966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FA37931E-32CE-65A4-56EB-F748D117204B}"/>
              </a:ext>
            </a:extLst>
          </p:cNvPr>
          <p:cNvSpPr txBox="1"/>
          <p:nvPr/>
        </p:nvSpPr>
        <p:spPr>
          <a:xfrm>
            <a:off x="1575308" y="4565853"/>
            <a:ext cx="793807" cy="307777"/>
          </a:xfrm>
          <a:prstGeom prst="rect">
            <a:avLst/>
          </a:prstGeom>
          <a:solidFill>
            <a:srgbClr val="FFFF00"/>
          </a:solidFill>
        </p:spPr>
        <p:txBody>
          <a:bodyPr wrap="none" tIns="0" bIns="0" rtlCol="0">
            <a:spAutoFit/>
          </a:bodyPr>
          <a:lstStyle>
            <a:defPPr>
              <a:defRPr lang="ja-JP"/>
            </a:defPPr>
            <a:lvl1pPr lvl="0"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Mirror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</a:t>
            </a:r>
            <a:r>
              <a:rPr kumimoji="1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1:1000</a:t>
            </a:r>
            <a:r>
              <a:rPr kumimoji="1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)</a:t>
            </a:r>
            <a:endParaRPr kumimoji="1" lang="ja-JP" altLang="en-US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8ED5E0DC-0D9C-8B67-BDF6-5EF2AA091DAC}"/>
              </a:ext>
            </a:extLst>
          </p:cNvPr>
          <p:cNvSpPr txBox="1"/>
          <p:nvPr/>
        </p:nvSpPr>
        <p:spPr>
          <a:xfrm>
            <a:off x="2246730" y="2216262"/>
            <a:ext cx="751341" cy="1615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72000" tIns="0" rIns="72000" bIns="0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ge-0/0/13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Arial"/>
            </a:endParaRPr>
          </a:p>
        </p:txBody>
      </p:sp>
      <p:cxnSp>
        <p:nvCxnSpPr>
          <p:cNvPr id="95" name="直線コネクタ 94">
            <a:extLst>
              <a:ext uri="{FF2B5EF4-FFF2-40B4-BE49-F238E27FC236}">
                <a16:creationId xmlns:a16="http://schemas.microsoft.com/office/drawing/2014/main" id="{3636E58B-849E-67EE-8044-2D2657749769}"/>
              </a:ext>
            </a:extLst>
          </p:cNvPr>
          <p:cNvCxnSpPr>
            <a:cxnSpLocks/>
          </p:cNvCxnSpPr>
          <p:nvPr/>
        </p:nvCxnSpPr>
        <p:spPr>
          <a:xfrm>
            <a:off x="2973612" y="4932873"/>
            <a:ext cx="761123" cy="0"/>
          </a:xfrm>
          <a:prstGeom prst="line">
            <a:avLst/>
          </a:prstGeom>
          <a:noFill/>
          <a:ln w="9525" cap="flat" cmpd="sng" algn="ctr">
            <a:solidFill>
              <a:srgbClr val="C00000"/>
            </a:solidFill>
            <a:prstDash val="dash"/>
          </a:ln>
          <a:effectLst/>
        </p:spPr>
      </p:cxnSp>
      <p:cxnSp>
        <p:nvCxnSpPr>
          <p:cNvPr id="96" name="直線コネクタ 95">
            <a:extLst>
              <a:ext uri="{FF2B5EF4-FFF2-40B4-BE49-F238E27FC236}">
                <a16:creationId xmlns:a16="http://schemas.microsoft.com/office/drawing/2014/main" id="{A9C1A7B9-A879-E587-A261-EE18BA4988CB}"/>
              </a:ext>
            </a:extLst>
          </p:cNvPr>
          <p:cNvCxnSpPr>
            <a:cxnSpLocks/>
          </p:cNvCxnSpPr>
          <p:nvPr/>
        </p:nvCxnSpPr>
        <p:spPr bwMode="auto">
          <a:xfrm flipH="1">
            <a:off x="1792718" y="2287479"/>
            <a:ext cx="37537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7" name="直線コネクタ 96">
            <a:extLst>
              <a:ext uri="{FF2B5EF4-FFF2-40B4-BE49-F238E27FC236}">
                <a16:creationId xmlns:a16="http://schemas.microsoft.com/office/drawing/2014/main" id="{F0CE974B-9F6F-B45F-99C0-7E112A975868}"/>
              </a:ext>
            </a:extLst>
          </p:cNvPr>
          <p:cNvCxnSpPr>
            <a:cxnSpLocks/>
          </p:cNvCxnSpPr>
          <p:nvPr/>
        </p:nvCxnSpPr>
        <p:spPr>
          <a:xfrm>
            <a:off x="1462283" y="5145908"/>
            <a:ext cx="518121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98" name="直線コネクタ 97">
            <a:extLst>
              <a:ext uri="{FF2B5EF4-FFF2-40B4-BE49-F238E27FC236}">
                <a16:creationId xmlns:a16="http://schemas.microsoft.com/office/drawing/2014/main" id="{459D00CA-0D23-E117-326B-2C94D6BC0BC7}"/>
              </a:ext>
            </a:extLst>
          </p:cNvPr>
          <p:cNvCxnSpPr>
            <a:cxnSpLocks/>
          </p:cNvCxnSpPr>
          <p:nvPr/>
        </p:nvCxnSpPr>
        <p:spPr>
          <a:xfrm>
            <a:off x="1400671" y="5502649"/>
            <a:ext cx="579733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1844F933-BFEE-0963-AE36-CC4239DBED3E}"/>
              </a:ext>
            </a:extLst>
          </p:cNvPr>
          <p:cNvSpPr txBox="1"/>
          <p:nvPr/>
        </p:nvSpPr>
        <p:spPr>
          <a:xfrm>
            <a:off x="1484343" y="5566054"/>
            <a:ext cx="793807" cy="307777"/>
          </a:xfrm>
          <a:prstGeom prst="rect">
            <a:avLst/>
          </a:prstGeom>
          <a:solidFill>
            <a:srgbClr val="FFFF00"/>
          </a:solidFill>
        </p:spPr>
        <p:txBody>
          <a:bodyPr wrap="none" tIns="0" bIns="0" rtlCol="0">
            <a:spAutoFit/>
          </a:bodyPr>
          <a:lstStyle>
            <a:defPPr>
              <a:defRPr lang="ja-JP"/>
            </a:defPPr>
            <a:lvl1pPr lvl="0"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b="1" dirty="0">
                <a:solidFill>
                  <a:srgbClr val="000000"/>
                </a:solidFill>
                <a:latin typeface="Meiryo"/>
                <a:ea typeface="Meiryo"/>
                <a:cs typeface="Arial"/>
              </a:rPr>
              <a:t>Mirror</a:t>
            </a:r>
            <a:endParaRPr kumimoji="1" lang="en-US" altLang="ja-JP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</a:t>
            </a:r>
            <a:r>
              <a:rPr kumimoji="1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1:1000</a:t>
            </a:r>
            <a:r>
              <a:rPr kumimoji="1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)</a:t>
            </a:r>
            <a:endParaRPr kumimoji="1" lang="ja-JP" altLang="en-US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C313CDB7-02A3-6469-D8F5-B5162547779F}"/>
              </a:ext>
            </a:extLst>
          </p:cNvPr>
          <p:cNvSpPr txBox="1"/>
          <p:nvPr/>
        </p:nvSpPr>
        <p:spPr>
          <a:xfrm>
            <a:off x="1404758" y="4995094"/>
            <a:ext cx="7312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xe-4/0/0.0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101" name="直線矢印コネクタ 100">
            <a:extLst>
              <a:ext uri="{FF2B5EF4-FFF2-40B4-BE49-F238E27FC236}">
                <a16:creationId xmlns:a16="http://schemas.microsoft.com/office/drawing/2014/main" id="{A2D746AB-7DD1-05C1-7543-F72AB2936A13}"/>
              </a:ext>
            </a:extLst>
          </p:cNvPr>
          <p:cNvCxnSpPr>
            <a:cxnSpLocks/>
          </p:cNvCxnSpPr>
          <p:nvPr/>
        </p:nvCxnSpPr>
        <p:spPr bwMode="auto">
          <a:xfrm>
            <a:off x="2350238" y="2907557"/>
            <a:ext cx="1111910" cy="0"/>
          </a:xfrm>
          <a:prstGeom prst="straightConnector1">
            <a:avLst/>
          </a:prstGeom>
          <a:noFill/>
          <a:ln w="38100">
            <a:solidFill>
              <a:srgbClr val="FF9966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2" name="直線矢印コネクタ 101">
            <a:extLst>
              <a:ext uri="{FF2B5EF4-FFF2-40B4-BE49-F238E27FC236}">
                <a16:creationId xmlns:a16="http://schemas.microsoft.com/office/drawing/2014/main" id="{630426D5-CE8C-2DC9-6661-35BD5C19E959}"/>
              </a:ext>
            </a:extLst>
          </p:cNvPr>
          <p:cNvCxnSpPr/>
          <p:nvPr/>
        </p:nvCxnSpPr>
        <p:spPr bwMode="auto">
          <a:xfrm>
            <a:off x="2364316" y="2793148"/>
            <a:ext cx="1123107" cy="0"/>
          </a:xfrm>
          <a:prstGeom prst="straightConnector1">
            <a:avLst/>
          </a:prstGeom>
          <a:noFill/>
          <a:ln w="381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06" name="Picture 44" descr="C:\Users\a-nagata.HDC\Documents\Documents\NII-FJL\1Userver.jpg">
            <a:extLst>
              <a:ext uri="{FF2B5EF4-FFF2-40B4-BE49-F238E27FC236}">
                <a16:creationId xmlns:a16="http://schemas.microsoft.com/office/drawing/2014/main" id="{FE8EC5B4-143F-A16E-19B8-3698FEB9E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42" y="1662798"/>
            <a:ext cx="820707" cy="57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" name="正方形/長方形 106">
            <a:extLst>
              <a:ext uri="{FF2B5EF4-FFF2-40B4-BE49-F238E27FC236}">
                <a16:creationId xmlns:a16="http://schemas.microsoft.com/office/drawing/2014/main" id="{02C8E073-FCC3-112A-C942-BBD535216FBE}"/>
              </a:ext>
            </a:extLst>
          </p:cNvPr>
          <p:cNvSpPr/>
          <p:nvPr/>
        </p:nvSpPr>
        <p:spPr>
          <a:xfrm>
            <a:off x="443225" y="2046998"/>
            <a:ext cx="678638" cy="16158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enp11s0f0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08" name="正方形/長方形 107">
            <a:extLst>
              <a:ext uri="{FF2B5EF4-FFF2-40B4-BE49-F238E27FC236}">
                <a16:creationId xmlns:a16="http://schemas.microsoft.com/office/drawing/2014/main" id="{DDBF1DFE-4188-814A-B983-343A92791A59}"/>
              </a:ext>
            </a:extLst>
          </p:cNvPr>
          <p:cNvSpPr/>
          <p:nvPr/>
        </p:nvSpPr>
        <p:spPr>
          <a:xfrm>
            <a:off x="473824" y="1622976"/>
            <a:ext cx="611312" cy="16158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enp3s0f0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3B809563-9475-F21E-FDCE-13566D7425C0}"/>
              </a:ext>
            </a:extLst>
          </p:cNvPr>
          <p:cNvSpPr txBox="1"/>
          <p:nvPr/>
        </p:nvSpPr>
        <p:spPr>
          <a:xfrm>
            <a:off x="1140251" y="1780231"/>
            <a:ext cx="8386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Jump Server</a:t>
            </a:r>
            <a:endParaRPr kumimoji="1" lang="ja-JP" alt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cxnSp>
        <p:nvCxnSpPr>
          <p:cNvPr id="112" name="直線コネクタ 111">
            <a:extLst>
              <a:ext uri="{FF2B5EF4-FFF2-40B4-BE49-F238E27FC236}">
                <a16:creationId xmlns:a16="http://schemas.microsoft.com/office/drawing/2014/main" id="{7E046784-45FA-C36F-A5BE-F62750628870}"/>
              </a:ext>
            </a:extLst>
          </p:cNvPr>
          <p:cNvCxnSpPr>
            <a:cxnSpLocks/>
          </p:cNvCxnSpPr>
          <p:nvPr/>
        </p:nvCxnSpPr>
        <p:spPr>
          <a:xfrm flipV="1">
            <a:off x="907450" y="1327403"/>
            <a:ext cx="0" cy="273504"/>
          </a:xfrm>
          <a:prstGeom prst="line">
            <a:avLst/>
          </a:prstGeom>
          <a:ln w="190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線コネクタ 112">
            <a:extLst>
              <a:ext uri="{FF2B5EF4-FFF2-40B4-BE49-F238E27FC236}">
                <a16:creationId xmlns:a16="http://schemas.microsoft.com/office/drawing/2014/main" id="{0A88552B-3964-3AE0-DF29-1F220031F697}"/>
              </a:ext>
            </a:extLst>
          </p:cNvPr>
          <p:cNvCxnSpPr>
            <a:cxnSpLocks/>
            <a:stCxn id="108" idx="0"/>
          </p:cNvCxnSpPr>
          <p:nvPr/>
        </p:nvCxnSpPr>
        <p:spPr>
          <a:xfrm flipV="1">
            <a:off x="779480" y="1169202"/>
            <a:ext cx="0" cy="4537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コネクタ 113">
            <a:extLst>
              <a:ext uri="{FF2B5EF4-FFF2-40B4-BE49-F238E27FC236}">
                <a16:creationId xmlns:a16="http://schemas.microsoft.com/office/drawing/2014/main" id="{47B8944B-D466-2DC9-8AC8-A9E8B926D07A}"/>
              </a:ext>
            </a:extLst>
          </p:cNvPr>
          <p:cNvCxnSpPr>
            <a:cxnSpLocks/>
          </p:cNvCxnSpPr>
          <p:nvPr/>
        </p:nvCxnSpPr>
        <p:spPr>
          <a:xfrm>
            <a:off x="907450" y="1292805"/>
            <a:ext cx="3097336" cy="0"/>
          </a:xfrm>
          <a:prstGeom prst="line">
            <a:avLst/>
          </a:prstGeom>
          <a:ln w="190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5" name="図 49">
            <a:extLst>
              <a:ext uri="{FF2B5EF4-FFF2-40B4-BE49-F238E27FC236}">
                <a16:creationId xmlns:a16="http://schemas.microsoft.com/office/drawing/2014/main" id="{7D0B7717-3786-B97B-9373-B54BFC4BE8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90" y="2774919"/>
            <a:ext cx="5762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9" name="直線矢印コネクタ 118">
            <a:extLst>
              <a:ext uri="{FF2B5EF4-FFF2-40B4-BE49-F238E27FC236}">
                <a16:creationId xmlns:a16="http://schemas.microsoft.com/office/drawing/2014/main" id="{559FC9EF-748E-F9FF-5AF3-9C84A42E8F13}"/>
              </a:ext>
            </a:extLst>
          </p:cNvPr>
          <p:cNvCxnSpPr>
            <a:cxnSpLocks/>
            <a:stCxn id="115" idx="0"/>
          </p:cNvCxnSpPr>
          <p:nvPr/>
        </p:nvCxnSpPr>
        <p:spPr>
          <a:xfrm flipV="1">
            <a:off x="901022" y="2260872"/>
            <a:ext cx="0" cy="514047"/>
          </a:xfrm>
          <a:prstGeom prst="straightConnector1">
            <a:avLst/>
          </a:prstGeom>
          <a:ln w="19050">
            <a:solidFill>
              <a:srgbClr val="00B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テキスト ボックス 119">
            <a:extLst>
              <a:ext uri="{FF2B5EF4-FFF2-40B4-BE49-F238E27FC236}">
                <a16:creationId xmlns:a16="http://schemas.microsoft.com/office/drawing/2014/main" id="{E0D3F13D-BB53-2E1E-FEC7-693BAC461C46}"/>
              </a:ext>
            </a:extLst>
          </p:cNvPr>
          <p:cNvSpPr txBox="1"/>
          <p:nvPr/>
        </p:nvSpPr>
        <p:spPr>
          <a:xfrm>
            <a:off x="530742" y="2472559"/>
            <a:ext cx="3674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ssh</a:t>
            </a:r>
            <a:endParaRPr kumimoji="1" lang="ja-JP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22" name="テキスト ボックス 121">
            <a:extLst>
              <a:ext uri="{FF2B5EF4-FFF2-40B4-BE49-F238E27FC236}">
                <a16:creationId xmlns:a16="http://schemas.microsoft.com/office/drawing/2014/main" id="{FDCD0697-6F3A-A692-A541-C6D0C4AFA9DD}"/>
              </a:ext>
            </a:extLst>
          </p:cNvPr>
          <p:cNvSpPr txBox="1"/>
          <p:nvPr/>
        </p:nvSpPr>
        <p:spPr>
          <a:xfrm>
            <a:off x="2147347" y="5131316"/>
            <a:ext cx="751341" cy="1615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72000" tIns="0" rIns="72000" bIns="0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ge-0/0/21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Arial"/>
            </a:endParaRPr>
          </a:p>
        </p:txBody>
      </p:sp>
      <p:cxnSp>
        <p:nvCxnSpPr>
          <p:cNvPr id="123" name="直線コネクタ 122">
            <a:extLst>
              <a:ext uri="{FF2B5EF4-FFF2-40B4-BE49-F238E27FC236}">
                <a16:creationId xmlns:a16="http://schemas.microsoft.com/office/drawing/2014/main" id="{CC4BFD89-2A12-F943-0FD5-1B2E3B6CA2C8}"/>
              </a:ext>
            </a:extLst>
          </p:cNvPr>
          <p:cNvCxnSpPr/>
          <p:nvPr/>
        </p:nvCxnSpPr>
        <p:spPr bwMode="auto">
          <a:xfrm>
            <a:off x="2622400" y="4388119"/>
            <a:ext cx="0" cy="7703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4" name="直線コネクタ 123">
            <a:extLst>
              <a:ext uri="{FF2B5EF4-FFF2-40B4-BE49-F238E27FC236}">
                <a16:creationId xmlns:a16="http://schemas.microsoft.com/office/drawing/2014/main" id="{0AC8C03F-5F2A-66B6-9487-A8DB2FCE6001}"/>
              </a:ext>
            </a:extLst>
          </p:cNvPr>
          <p:cNvCxnSpPr>
            <a:cxnSpLocks/>
          </p:cNvCxnSpPr>
          <p:nvPr/>
        </p:nvCxnSpPr>
        <p:spPr>
          <a:xfrm flipV="1">
            <a:off x="1965001" y="5131236"/>
            <a:ext cx="0" cy="367176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25" name="直線コネクタ 124">
            <a:extLst>
              <a:ext uri="{FF2B5EF4-FFF2-40B4-BE49-F238E27FC236}">
                <a16:creationId xmlns:a16="http://schemas.microsoft.com/office/drawing/2014/main" id="{93CDD327-BAEE-3445-B635-4D1448706774}"/>
              </a:ext>
            </a:extLst>
          </p:cNvPr>
          <p:cNvCxnSpPr>
            <a:cxnSpLocks/>
          </p:cNvCxnSpPr>
          <p:nvPr/>
        </p:nvCxnSpPr>
        <p:spPr>
          <a:xfrm>
            <a:off x="1948529" y="5222972"/>
            <a:ext cx="190115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128" name="吹き出し: 角を丸めた四角形 147">
            <a:extLst>
              <a:ext uri="{FF2B5EF4-FFF2-40B4-BE49-F238E27FC236}">
                <a16:creationId xmlns:a16="http://schemas.microsoft.com/office/drawing/2014/main" id="{968F38CC-2948-EF19-374F-D1193A3C4F3B}"/>
              </a:ext>
            </a:extLst>
          </p:cNvPr>
          <p:cNvSpPr/>
          <p:nvPr/>
        </p:nvSpPr>
        <p:spPr bwMode="auto">
          <a:xfrm>
            <a:off x="4302265" y="2442928"/>
            <a:ext cx="1467340" cy="544247"/>
          </a:xfrm>
          <a:prstGeom prst="wedgeRoundRectCallout">
            <a:avLst>
              <a:gd name="adj1" fmla="val -45282"/>
              <a:gd name="adj2" fmla="val 116764"/>
              <a:gd name="adj3" fmla="val 16667"/>
            </a:avLst>
          </a:prstGeom>
          <a:solidFill>
            <a:srgbClr val="FF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000" b="0" i="0" u="none" strike="noStrike" dirty="0">
                <a:solidFill>
                  <a:srgbClr val="1B1E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Incoming telemetry packets (30000/</a:t>
            </a:r>
            <a:r>
              <a:rPr lang="en-US" altLang="ja-JP" sz="1000" b="0" i="0" u="none" strike="noStrike" dirty="0" err="1">
                <a:solidFill>
                  <a:srgbClr val="1B1E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udp</a:t>
            </a:r>
            <a:r>
              <a:rPr lang="en-US" altLang="ja-JP" sz="1000" b="0" i="0" u="none" strike="noStrike" dirty="0">
                <a:solidFill>
                  <a:srgbClr val="1B1E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to SWA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pic>
        <p:nvPicPr>
          <p:cNvPr id="130" name="Picture 37">
            <a:extLst>
              <a:ext uri="{FF2B5EF4-FFF2-40B4-BE49-F238E27FC236}">
                <a16:creationId xmlns:a16="http://schemas.microsoft.com/office/drawing/2014/main" id="{470692E1-1FBA-5F85-94DE-3F2B3D774E3F}"/>
              </a:ext>
            </a:extLst>
          </p:cNvPr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4" y="6016623"/>
            <a:ext cx="802002" cy="620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1" name="直線コネクタ 130">
            <a:extLst>
              <a:ext uri="{FF2B5EF4-FFF2-40B4-BE49-F238E27FC236}">
                <a16:creationId xmlns:a16="http://schemas.microsoft.com/office/drawing/2014/main" id="{39F7CEF4-ACCD-6423-4ABC-18693D7AAB72}"/>
              </a:ext>
            </a:extLst>
          </p:cNvPr>
          <p:cNvCxnSpPr>
            <a:cxnSpLocks/>
            <a:stCxn id="132" idx="0"/>
          </p:cNvCxnSpPr>
          <p:nvPr/>
        </p:nvCxnSpPr>
        <p:spPr>
          <a:xfrm flipV="1">
            <a:off x="1408892" y="5498411"/>
            <a:ext cx="0" cy="431028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132" name="楕円 161">
            <a:extLst>
              <a:ext uri="{FF2B5EF4-FFF2-40B4-BE49-F238E27FC236}">
                <a16:creationId xmlns:a16="http://schemas.microsoft.com/office/drawing/2014/main" id="{49A462EC-E64D-4613-242C-2596EFF68F97}"/>
              </a:ext>
            </a:extLst>
          </p:cNvPr>
          <p:cNvSpPr/>
          <p:nvPr/>
        </p:nvSpPr>
        <p:spPr bwMode="auto">
          <a:xfrm>
            <a:off x="1329182" y="5929439"/>
            <a:ext cx="159420" cy="1594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134" name="テキスト ボックス 133">
            <a:extLst>
              <a:ext uri="{FF2B5EF4-FFF2-40B4-BE49-F238E27FC236}">
                <a16:creationId xmlns:a16="http://schemas.microsoft.com/office/drawing/2014/main" id="{0310ECDA-4483-BD5A-2613-3CFA3206C19C}"/>
              </a:ext>
            </a:extLst>
          </p:cNvPr>
          <p:cNvSpPr txBox="1"/>
          <p:nvPr/>
        </p:nvSpPr>
        <p:spPr>
          <a:xfrm>
            <a:off x="1504199" y="5913760"/>
            <a:ext cx="947393" cy="12311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xe-1/0/0:1.400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35" name="テキスト ボックス 134">
            <a:extLst>
              <a:ext uri="{FF2B5EF4-FFF2-40B4-BE49-F238E27FC236}">
                <a16:creationId xmlns:a16="http://schemas.microsoft.com/office/drawing/2014/main" id="{95922737-E385-6433-BA0E-0719CD5E9757}"/>
              </a:ext>
            </a:extLst>
          </p:cNvPr>
          <p:cNvSpPr txBox="1"/>
          <p:nvPr/>
        </p:nvSpPr>
        <p:spPr>
          <a:xfrm>
            <a:off x="388284" y="6345133"/>
            <a:ext cx="549293" cy="24622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ae2.1002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200G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36" name="矢印: 右カーブ 176">
            <a:extLst>
              <a:ext uri="{FF2B5EF4-FFF2-40B4-BE49-F238E27FC236}">
                <a16:creationId xmlns:a16="http://schemas.microsoft.com/office/drawing/2014/main" id="{5FC8ECD1-5AA0-2909-16A3-24C520695442}"/>
              </a:ext>
            </a:extLst>
          </p:cNvPr>
          <p:cNvSpPr/>
          <p:nvPr/>
        </p:nvSpPr>
        <p:spPr bwMode="auto">
          <a:xfrm rot="3600000" flipH="1" flipV="1">
            <a:off x="1183213" y="6022662"/>
            <a:ext cx="164206" cy="427466"/>
          </a:xfrm>
          <a:prstGeom prst="curvedRightArrow">
            <a:avLst>
              <a:gd name="adj1" fmla="val 33602"/>
              <a:gd name="adj2" fmla="val 80000"/>
              <a:gd name="adj3" fmla="val 25000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137" name="楕円 177">
            <a:extLst>
              <a:ext uri="{FF2B5EF4-FFF2-40B4-BE49-F238E27FC236}">
                <a16:creationId xmlns:a16="http://schemas.microsoft.com/office/drawing/2014/main" id="{D14D11EE-A0BC-B463-2489-7BED11126EB8}"/>
              </a:ext>
            </a:extLst>
          </p:cNvPr>
          <p:cNvSpPr/>
          <p:nvPr/>
        </p:nvSpPr>
        <p:spPr bwMode="auto">
          <a:xfrm>
            <a:off x="861088" y="6139734"/>
            <a:ext cx="159420" cy="159420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cxnSp>
        <p:nvCxnSpPr>
          <p:cNvPr id="138" name="直線コネクタ 137">
            <a:extLst>
              <a:ext uri="{FF2B5EF4-FFF2-40B4-BE49-F238E27FC236}">
                <a16:creationId xmlns:a16="http://schemas.microsoft.com/office/drawing/2014/main" id="{6315DD33-2513-85B0-BCAD-8E58222EE609}"/>
              </a:ext>
            </a:extLst>
          </p:cNvPr>
          <p:cNvCxnSpPr>
            <a:cxnSpLocks/>
          </p:cNvCxnSpPr>
          <p:nvPr/>
        </p:nvCxnSpPr>
        <p:spPr>
          <a:xfrm>
            <a:off x="364776" y="6215551"/>
            <a:ext cx="496312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139" name="テキスト ボックス 138">
            <a:extLst>
              <a:ext uri="{FF2B5EF4-FFF2-40B4-BE49-F238E27FC236}">
                <a16:creationId xmlns:a16="http://schemas.microsoft.com/office/drawing/2014/main" id="{A274CE7C-692B-D46C-A188-D48454700977}"/>
              </a:ext>
            </a:extLst>
          </p:cNvPr>
          <p:cNvSpPr txBox="1"/>
          <p:nvPr/>
        </p:nvSpPr>
        <p:spPr>
          <a:xfrm>
            <a:off x="1175165" y="6248297"/>
            <a:ext cx="451012" cy="107722"/>
          </a:xfrm>
          <a:prstGeom prst="rect">
            <a:avLst/>
          </a:prstGeom>
          <a:solidFill>
            <a:srgbClr val="FFFF00"/>
          </a:solidFill>
        </p:spPr>
        <p:txBody>
          <a:bodyPr wrap="non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 b="0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mirrored</a:t>
            </a:r>
            <a:endParaRPr kumimoji="1" lang="ja-JP" altLang="en-US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41" name="吹き出し: 角を丸めた四角形 153">
            <a:extLst>
              <a:ext uri="{FF2B5EF4-FFF2-40B4-BE49-F238E27FC236}">
                <a16:creationId xmlns:a16="http://schemas.microsoft.com/office/drawing/2014/main" id="{969BA104-B6BF-D7CC-79AF-87366F29ABC8}"/>
              </a:ext>
            </a:extLst>
          </p:cNvPr>
          <p:cNvSpPr/>
          <p:nvPr/>
        </p:nvSpPr>
        <p:spPr bwMode="auto">
          <a:xfrm>
            <a:off x="2046812" y="3258006"/>
            <a:ext cx="1457546" cy="597635"/>
          </a:xfrm>
          <a:prstGeom prst="wedgeRoundRectCallout">
            <a:avLst>
              <a:gd name="adj1" fmla="val 65202"/>
              <a:gd name="adj2" fmla="val 974"/>
              <a:gd name="adj3" fmla="val 16667"/>
            </a:avLst>
          </a:prstGeom>
          <a:solidFill>
            <a:srgbClr val="FF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Incoming 443/</a:t>
            </a:r>
            <a:r>
              <a:rPr kumimoji="0" lang="en-US" altLang="ja-JP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tcp</a:t>
            </a:r>
            <a:r>
              <a:rPr kumimoji="0" lang="en-US" altLang="ja-JP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 packets to </a:t>
            </a:r>
            <a:r>
              <a:rPr kumimoji="0" lang="en-US" altLang="ja-JP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vSSP</a:t>
            </a:r>
            <a:r>
              <a:rPr kumimoji="0" lang="en-US" altLang="ja-JP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 (for access to SSP)</a:t>
            </a:r>
          </a:p>
        </p:txBody>
      </p:sp>
      <p:sp>
        <p:nvSpPr>
          <p:cNvPr id="143" name="テキスト ボックス 142">
            <a:extLst>
              <a:ext uri="{FF2B5EF4-FFF2-40B4-BE49-F238E27FC236}">
                <a16:creationId xmlns:a16="http://schemas.microsoft.com/office/drawing/2014/main" id="{24CEDA15-9823-9167-BDE4-C248607F9B9E}"/>
              </a:ext>
            </a:extLst>
          </p:cNvPr>
          <p:cNvSpPr txBox="1"/>
          <p:nvPr/>
        </p:nvSpPr>
        <p:spPr>
          <a:xfrm>
            <a:off x="8385609" y="4136874"/>
            <a:ext cx="593432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disabled</a:t>
            </a:r>
            <a:endParaRPr kumimoji="0" lang="ja-JP" altLang="en-US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147" name="コネクタ: カギ線 138">
            <a:extLst>
              <a:ext uri="{FF2B5EF4-FFF2-40B4-BE49-F238E27FC236}">
                <a16:creationId xmlns:a16="http://schemas.microsoft.com/office/drawing/2014/main" id="{7E939E88-822E-53FA-9C3E-D3A5144D5366}"/>
              </a:ext>
            </a:extLst>
          </p:cNvPr>
          <p:cNvCxnSpPr>
            <a:cxnSpLocks/>
            <a:stCxn id="31" idx="3"/>
            <a:endCxn id="34" idx="0"/>
          </p:cNvCxnSpPr>
          <p:nvPr/>
        </p:nvCxnSpPr>
        <p:spPr bwMode="auto">
          <a:xfrm>
            <a:off x="3809042" y="2287479"/>
            <a:ext cx="466991" cy="1071107"/>
          </a:xfrm>
          <a:prstGeom prst="bentConnector2">
            <a:avLst/>
          </a:prstGeom>
          <a:solidFill>
            <a:srgbClr val="A3B2C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4" name="テキスト ボックス 153">
            <a:extLst>
              <a:ext uri="{FF2B5EF4-FFF2-40B4-BE49-F238E27FC236}">
                <a16:creationId xmlns:a16="http://schemas.microsoft.com/office/drawing/2014/main" id="{1094BBB8-DB4F-B83A-7781-6D63D3506BE2}"/>
              </a:ext>
            </a:extLst>
          </p:cNvPr>
          <p:cNvSpPr txBox="1"/>
          <p:nvPr/>
        </p:nvSpPr>
        <p:spPr>
          <a:xfrm>
            <a:off x="201835" y="4603287"/>
            <a:ext cx="795099" cy="24622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et-9/0/2.0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100G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55" name="楕円 204">
            <a:extLst>
              <a:ext uri="{FF2B5EF4-FFF2-40B4-BE49-F238E27FC236}">
                <a16:creationId xmlns:a16="http://schemas.microsoft.com/office/drawing/2014/main" id="{082DF32E-F73A-7F49-1EC1-CB2744B40929}"/>
              </a:ext>
            </a:extLst>
          </p:cNvPr>
          <p:cNvSpPr/>
          <p:nvPr/>
        </p:nvSpPr>
        <p:spPr bwMode="auto">
          <a:xfrm>
            <a:off x="861088" y="4805504"/>
            <a:ext cx="159420" cy="159420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cxnSp>
        <p:nvCxnSpPr>
          <p:cNvPr id="156" name="直線コネクタ 155">
            <a:extLst>
              <a:ext uri="{FF2B5EF4-FFF2-40B4-BE49-F238E27FC236}">
                <a16:creationId xmlns:a16="http://schemas.microsoft.com/office/drawing/2014/main" id="{E8E8D41E-AC1C-20F8-9788-2E41CD080B68}"/>
              </a:ext>
            </a:extLst>
          </p:cNvPr>
          <p:cNvCxnSpPr>
            <a:cxnSpLocks/>
          </p:cNvCxnSpPr>
          <p:nvPr/>
        </p:nvCxnSpPr>
        <p:spPr>
          <a:xfrm>
            <a:off x="364776" y="4881321"/>
            <a:ext cx="496312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157" name="テキスト ボックス 156">
            <a:extLst>
              <a:ext uri="{FF2B5EF4-FFF2-40B4-BE49-F238E27FC236}">
                <a16:creationId xmlns:a16="http://schemas.microsoft.com/office/drawing/2014/main" id="{ECBC03FE-81B8-8A87-E10A-2919FEF274CD}"/>
              </a:ext>
            </a:extLst>
          </p:cNvPr>
          <p:cNvSpPr txBox="1"/>
          <p:nvPr/>
        </p:nvSpPr>
        <p:spPr>
          <a:xfrm>
            <a:off x="201835" y="5096966"/>
            <a:ext cx="915756" cy="24622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ae4.0</a:t>
            </a:r>
            <a:endParaRPr lang="en-US" altLang="ja-JP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20G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58" name="楕円 215">
            <a:extLst>
              <a:ext uri="{FF2B5EF4-FFF2-40B4-BE49-F238E27FC236}">
                <a16:creationId xmlns:a16="http://schemas.microsoft.com/office/drawing/2014/main" id="{C27C2A64-5C8A-AC47-B16F-4F93B6852A81}"/>
              </a:ext>
            </a:extLst>
          </p:cNvPr>
          <p:cNvSpPr/>
          <p:nvPr/>
        </p:nvSpPr>
        <p:spPr bwMode="auto">
          <a:xfrm>
            <a:off x="861088" y="4971816"/>
            <a:ext cx="159420" cy="159420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cxnSp>
        <p:nvCxnSpPr>
          <p:cNvPr id="159" name="直線コネクタ 158">
            <a:extLst>
              <a:ext uri="{FF2B5EF4-FFF2-40B4-BE49-F238E27FC236}">
                <a16:creationId xmlns:a16="http://schemas.microsoft.com/office/drawing/2014/main" id="{8C210079-3DFC-DC00-983C-B378DB1BDFB1}"/>
              </a:ext>
            </a:extLst>
          </p:cNvPr>
          <p:cNvCxnSpPr>
            <a:cxnSpLocks/>
          </p:cNvCxnSpPr>
          <p:nvPr/>
        </p:nvCxnSpPr>
        <p:spPr>
          <a:xfrm>
            <a:off x="364776" y="5052628"/>
            <a:ext cx="496312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160" name="楕円 217">
            <a:extLst>
              <a:ext uri="{FF2B5EF4-FFF2-40B4-BE49-F238E27FC236}">
                <a16:creationId xmlns:a16="http://schemas.microsoft.com/office/drawing/2014/main" id="{5E459E02-38B2-595B-428E-558241B02368}"/>
              </a:ext>
            </a:extLst>
          </p:cNvPr>
          <p:cNvSpPr/>
          <p:nvPr/>
        </p:nvSpPr>
        <p:spPr bwMode="auto">
          <a:xfrm>
            <a:off x="1329182" y="5064559"/>
            <a:ext cx="159420" cy="1594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161" name="矢印: 下 48">
            <a:extLst>
              <a:ext uri="{FF2B5EF4-FFF2-40B4-BE49-F238E27FC236}">
                <a16:creationId xmlns:a16="http://schemas.microsoft.com/office/drawing/2014/main" id="{E48E58EF-C952-1BA8-C101-9DB6ACA2FADA}"/>
              </a:ext>
            </a:extLst>
          </p:cNvPr>
          <p:cNvSpPr/>
          <p:nvPr/>
        </p:nvSpPr>
        <p:spPr bwMode="auto">
          <a:xfrm rot="18000000">
            <a:off x="1155150" y="4760613"/>
            <a:ext cx="121709" cy="442987"/>
          </a:xfrm>
          <a:prstGeom prst="down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162" name="矢印: 下 219">
            <a:extLst>
              <a:ext uri="{FF2B5EF4-FFF2-40B4-BE49-F238E27FC236}">
                <a16:creationId xmlns:a16="http://schemas.microsoft.com/office/drawing/2014/main" id="{F38F4FDC-9B3A-CCFA-7C93-DAFD3EBF109F}"/>
              </a:ext>
            </a:extLst>
          </p:cNvPr>
          <p:cNvSpPr/>
          <p:nvPr/>
        </p:nvSpPr>
        <p:spPr bwMode="auto">
          <a:xfrm rot="16727935">
            <a:off x="1131067" y="4909678"/>
            <a:ext cx="121709" cy="442987"/>
          </a:xfrm>
          <a:prstGeom prst="down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163" name="テキスト ボックス 162">
            <a:extLst>
              <a:ext uri="{FF2B5EF4-FFF2-40B4-BE49-F238E27FC236}">
                <a16:creationId xmlns:a16="http://schemas.microsoft.com/office/drawing/2014/main" id="{90DEFA5C-6390-9FF3-A452-C78DEB5C0B67}"/>
              </a:ext>
            </a:extLst>
          </p:cNvPr>
          <p:cNvSpPr txBox="1"/>
          <p:nvPr/>
        </p:nvSpPr>
        <p:spPr>
          <a:xfrm>
            <a:off x="1099178" y="4947610"/>
            <a:ext cx="451012" cy="107722"/>
          </a:xfrm>
          <a:prstGeom prst="rect">
            <a:avLst/>
          </a:prstGeom>
          <a:solidFill>
            <a:srgbClr val="FFFF00"/>
          </a:solidFill>
        </p:spPr>
        <p:txBody>
          <a:bodyPr wrap="non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 b="0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mirrored</a:t>
            </a:r>
            <a:endParaRPr kumimoji="1" lang="ja-JP" altLang="en-US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67" name="テキスト ボックス 166">
            <a:extLst>
              <a:ext uri="{FF2B5EF4-FFF2-40B4-BE49-F238E27FC236}">
                <a16:creationId xmlns:a16="http://schemas.microsoft.com/office/drawing/2014/main" id="{4CB6CF07-DA6E-53C1-2E0A-4177AEDB3793}"/>
              </a:ext>
            </a:extLst>
          </p:cNvPr>
          <p:cNvSpPr txBox="1"/>
          <p:nvPr/>
        </p:nvSpPr>
        <p:spPr>
          <a:xfrm>
            <a:off x="342355" y="3256740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Remote Control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(SSH, http, https)</a:t>
            </a:r>
            <a:endParaRPr kumimoji="0" lang="ja-JP" alt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664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27D9197-F540-9595-2C3A-3E911525C1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10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E229B6AC-9A13-F551-63F9-2B9FDD424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Threshold and Rate Limit</a:t>
            </a:r>
            <a:endParaRPr kumimoji="1" lang="ja-JP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4BC8C66-1FCA-DB1B-4F3E-454723F165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568" y="4755219"/>
            <a:ext cx="2932869" cy="181665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598EAF6-A1B7-AC3E-A0E7-79DD5675D3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5517" y="4753089"/>
            <a:ext cx="3024336" cy="1834910"/>
          </a:xfrm>
          <a:prstGeom prst="rect">
            <a:avLst/>
          </a:prstGeom>
        </p:spPr>
      </p:pic>
      <p:sp>
        <p:nvSpPr>
          <p:cNvPr id="6" name="吹き出し: 角を丸めた四角形 12">
            <a:extLst>
              <a:ext uri="{FF2B5EF4-FFF2-40B4-BE49-F238E27FC236}">
                <a16:creationId xmlns:a16="http://schemas.microsoft.com/office/drawing/2014/main" id="{52B0A4CF-A5D9-7B1E-400E-6BE2BC185520}"/>
              </a:ext>
            </a:extLst>
          </p:cNvPr>
          <p:cNvSpPr/>
          <p:nvPr/>
        </p:nvSpPr>
        <p:spPr bwMode="auto">
          <a:xfrm>
            <a:off x="2686268" y="4320026"/>
            <a:ext cx="1806281" cy="915962"/>
          </a:xfrm>
          <a:prstGeom prst="wedgeRoundRectCallout">
            <a:avLst>
              <a:gd name="adj1" fmla="val -77058"/>
              <a:gd name="adj2" fmla="val 84175"/>
              <a:gd name="adj3" fmla="val 16667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If the traffic matching the condition exceeds the threshold, all such traffic is subject to blocking.</a:t>
            </a:r>
            <a:endParaRPr kumimoji="0" lang="ja-JP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4CFD2E9-A66E-546F-63CE-8010430207E8}"/>
              </a:ext>
            </a:extLst>
          </p:cNvPr>
          <p:cNvSpPr txBox="1"/>
          <p:nvPr/>
        </p:nvSpPr>
        <p:spPr>
          <a:xfrm>
            <a:off x="3052786" y="5698799"/>
            <a:ext cx="9300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Threshold</a:t>
            </a:r>
            <a:endParaRPr kumimoji="1" lang="ja-JP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9" name="吹き出し: 角を丸めた四角形 15">
            <a:extLst>
              <a:ext uri="{FF2B5EF4-FFF2-40B4-BE49-F238E27FC236}">
                <a16:creationId xmlns:a16="http://schemas.microsoft.com/office/drawing/2014/main" id="{1FCBBB4A-0200-7376-FB78-400093349D95}"/>
              </a:ext>
            </a:extLst>
          </p:cNvPr>
          <p:cNvSpPr/>
          <p:nvPr/>
        </p:nvSpPr>
        <p:spPr bwMode="auto">
          <a:xfrm>
            <a:off x="6727737" y="4746427"/>
            <a:ext cx="1595308" cy="774856"/>
          </a:xfrm>
          <a:prstGeom prst="wedgeRoundRectCallout">
            <a:avLst>
              <a:gd name="adj1" fmla="val -77334"/>
              <a:gd name="adj2" fmla="val 157630"/>
              <a:gd name="adj3" fmla="val 16667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Allowed up to Rate limit even if detection condition is met.</a:t>
            </a:r>
            <a:endParaRPr kumimoji="0" lang="ja-JP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11" name="吹き出し: 角を丸めた四角形 17">
            <a:extLst>
              <a:ext uri="{FF2B5EF4-FFF2-40B4-BE49-F238E27FC236}">
                <a16:creationId xmlns:a16="http://schemas.microsoft.com/office/drawing/2014/main" id="{05FDA13F-9F8A-ED8B-AE37-2D46BFEFD567}"/>
              </a:ext>
            </a:extLst>
          </p:cNvPr>
          <p:cNvSpPr/>
          <p:nvPr/>
        </p:nvSpPr>
        <p:spPr bwMode="auto">
          <a:xfrm>
            <a:off x="4571999" y="4320026"/>
            <a:ext cx="1575221" cy="774856"/>
          </a:xfrm>
          <a:prstGeom prst="wedgeRoundRectCallout">
            <a:avLst>
              <a:gd name="adj1" fmla="val 48443"/>
              <a:gd name="adj2" fmla="val 153986"/>
              <a:gd name="adj3" fmla="val 16667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Only the amount exceeding the rate limit is blocked.</a:t>
            </a:r>
            <a:endParaRPr kumimoji="0" lang="ja-JP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7A2878B-089B-1CFF-712A-FD5B99B39D28}"/>
              </a:ext>
            </a:extLst>
          </p:cNvPr>
          <p:cNvSpPr txBox="1"/>
          <p:nvPr/>
        </p:nvSpPr>
        <p:spPr>
          <a:xfrm>
            <a:off x="7856093" y="5607463"/>
            <a:ext cx="9300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Threshold</a:t>
            </a:r>
            <a:endParaRPr kumimoji="1" lang="ja-JP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2DA7D69-E6D7-6D60-8B69-CD1A4A64D8CA}"/>
              </a:ext>
            </a:extLst>
          </p:cNvPr>
          <p:cNvSpPr txBox="1"/>
          <p:nvPr/>
        </p:nvSpPr>
        <p:spPr>
          <a:xfrm>
            <a:off x="7856093" y="6086320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Rate Limit</a:t>
            </a:r>
            <a:endParaRPr kumimoji="1" lang="ja-JP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5777D49-6D61-B580-AC4D-E1522B08A20D}"/>
              </a:ext>
            </a:extLst>
          </p:cNvPr>
          <p:cNvSpPr txBox="1"/>
          <p:nvPr/>
        </p:nvSpPr>
        <p:spPr>
          <a:xfrm rot="16200000">
            <a:off x="428537" y="5450973"/>
            <a:ext cx="973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pps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 or</a:t>
            </a:r>
            <a:r>
              <a:rPr kumimoji="1" lang="ja-JP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 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bps</a:t>
            </a:r>
            <a:endParaRPr kumimoji="1" lang="ja-JP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2A59592-1698-2717-64D4-2608A3D76BCE}"/>
              </a:ext>
            </a:extLst>
          </p:cNvPr>
          <p:cNvSpPr txBox="1"/>
          <p:nvPr/>
        </p:nvSpPr>
        <p:spPr>
          <a:xfrm rot="16200000">
            <a:off x="4322480" y="5450974"/>
            <a:ext cx="973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pps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 </a:t>
            </a:r>
            <a:r>
              <a:rPr lang="en-US" altLang="ja-JP" sz="1200" b="1" dirty="0">
                <a:solidFill>
                  <a:srgbClr val="000000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or</a:t>
            </a:r>
            <a:r>
              <a:rPr kumimoji="1" lang="ja-JP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 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bps</a:t>
            </a:r>
            <a:endParaRPr kumimoji="1" lang="ja-JP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928895E-39D3-1C13-9F34-7305D5CE7942}"/>
              </a:ext>
            </a:extLst>
          </p:cNvPr>
          <p:cNvSpPr txBox="1">
            <a:spLocks noChangeAspect="1"/>
          </p:cNvSpPr>
          <p:nvPr/>
        </p:nvSpPr>
        <p:spPr bwMode="auto">
          <a:xfrm>
            <a:off x="115294" y="1191959"/>
            <a:ext cx="8913411" cy="28147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72000" rIns="0" bIns="1800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179388" indent="-179388" eaLnBrk="0" fontAlgn="base" hangingPunct="0">
              <a:spcBef>
                <a:spcPts val="600"/>
              </a:spcBef>
              <a:spcAft>
                <a:spcPct val="0"/>
              </a:spcAft>
              <a:buFont typeface="メイリオ" panose="020B0604030504040204" pitchFamily="50" charset="-128"/>
              <a:buChar char="•"/>
              <a:tabLst>
                <a:tab pos="179388" algn="l"/>
              </a:tabLst>
              <a:defRPr b="1">
                <a:latin typeface="+mn-ea"/>
              </a:defRPr>
            </a:lvl1pPr>
            <a:lvl2pPr marL="714375" lvl="1" indent="-266700" eaLnBrk="0" fontAlgn="base" hangingPunct="0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1600" b="1">
                <a:latin typeface="+mn-ea"/>
              </a:defRPr>
            </a:lvl2pPr>
            <a:lvl3pPr marL="1235075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643063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2057400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buChar char="•"/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buChar char="•"/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buChar char="•"/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buChar char="•"/>
            </a:lvl9pPr>
          </a:lstStyle>
          <a:p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Two types of parameters for each detection rule: “Threshold” and “Limit”</a:t>
            </a:r>
          </a:p>
          <a:p>
            <a:pPr lvl="1"/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Packet Threshold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pps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), Bit Threshold (bps)</a:t>
            </a:r>
          </a:p>
          <a:p>
            <a:pPr lvl="2"/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Rule application threshold (traffic matching the condition and exceeding the threshold is subject to detection)</a:t>
            </a:r>
          </a:p>
          <a:p>
            <a:pPr lvl="1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Packet Rate Limit (</a:t>
            </a:r>
            <a:r>
              <a:rPr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pps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), Bit Rate Limit (bps)</a:t>
            </a:r>
          </a:p>
          <a:p>
            <a:pPr lvl="2"/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Allowable rate of transit for rule-matching traffic (even detection targets are allowed to pass up to a certain amount)</a:t>
            </a:r>
          </a:p>
          <a:p>
            <a:pPr lvl="2"/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221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テキスト ボックス 234">
            <a:extLst>
              <a:ext uri="{FF2B5EF4-FFF2-40B4-BE49-F238E27FC236}">
                <a16:creationId xmlns:a16="http://schemas.microsoft.com/office/drawing/2014/main" id="{12D8AECC-B158-4A50-8E30-441C77A0B19F}"/>
              </a:ext>
            </a:extLst>
          </p:cNvPr>
          <p:cNvSpPr txBox="1">
            <a:spLocks noChangeAspect="1"/>
          </p:cNvSpPr>
          <p:nvPr/>
        </p:nvSpPr>
        <p:spPr bwMode="auto">
          <a:xfrm>
            <a:off x="111318" y="942734"/>
            <a:ext cx="8913411" cy="6448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72000" rIns="0" bIns="1800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179388" indent="-179388" eaLnBrk="0" fontAlgn="base" hangingPunct="0">
              <a:spcBef>
                <a:spcPts val="600"/>
              </a:spcBef>
              <a:spcAft>
                <a:spcPct val="0"/>
              </a:spcAft>
              <a:buFont typeface="メイリオ" panose="020B0604030504040204" pitchFamily="50" charset="-128"/>
              <a:buChar char="•"/>
              <a:tabLst>
                <a:tab pos="179388" algn="l"/>
              </a:tabLst>
              <a:defRPr b="1">
                <a:latin typeface="+mn-ea"/>
              </a:defRPr>
            </a:lvl1pPr>
            <a:lvl2pPr marL="714375" lvl="1" indent="-266700" eaLnBrk="0" fontAlgn="base" hangingPunct="0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1600" b="1">
                <a:latin typeface="+mn-ea"/>
              </a:defRPr>
            </a:lvl2pPr>
            <a:lvl3pPr marL="1235075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643063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2057400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buChar char="•"/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buChar char="•"/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buChar char="•"/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buChar char="•"/>
            </a:lvl9pPr>
          </a:lstStyle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Institution's administrators can access the service portal to view real-time attack detection results from the DDoS Mitigation service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2EDCF2F-6C7A-4394-8368-6BA957214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Confirmation of Attack Detection Results</a:t>
            </a:r>
            <a:endParaRPr lang="ja-JP" altLang="en-US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641FBC-2371-4D35-8104-B21A63F951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93138" y="6597211"/>
            <a:ext cx="550862" cy="252413"/>
          </a:xfrm>
        </p:spPr>
        <p:txBody>
          <a:bodyPr/>
          <a:lstStyle/>
          <a:p>
            <a:pPr>
              <a:defRPr/>
            </a:pPr>
            <a:fld id="{219A96CC-068A-4FB3-88DA-F37E26B2FFFF}" type="slidenum">
              <a:rPr lang="en-US" altLang="ja-JP" smtClean="0">
                <a:latin typeface="+mn-ea"/>
                <a:ea typeface="+mn-ea"/>
              </a:rPr>
              <a:pPr>
                <a:defRPr/>
              </a:pPr>
              <a:t>11</a:t>
            </a:fld>
            <a:endParaRPr lang="en-US" altLang="ja-JP" dirty="0">
              <a:latin typeface="+mn-ea"/>
              <a:ea typeface="+mn-ea"/>
            </a:endParaRPr>
          </a:p>
        </p:txBody>
      </p:sp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D3683B79-69D5-4393-9DB3-B240DC612A4C}"/>
              </a:ext>
            </a:extLst>
          </p:cNvPr>
          <p:cNvSpPr/>
          <p:nvPr/>
        </p:nvSpPr>
        <p:spPr bwMode="auto">
          <a:xfrm>
            <a:off x="3097162" y="1968281"/>
            <a:ext cx="2681300" cy="4538524"/>
          </a:xfrm>
          <a:prstGeom prst="round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</a:endParaRPr>
          </a:p>
        </p:txBody>
      </p:sp>
      <p:pic>
        <p:nvPicPr>
          <p:cNvPr id="54" name="Picture 37">
            <a:extLst>
              <a:ext uri="{FF2B5EF4-FFF2-40B4-BE49-F238E27FC236}">
                <a16:creationId xmlns:a16="http://schemas.microsoft.com/office/drawing/2014/main" id="{BC9E0161-59DB-4272-A6E4-F8EA08CD3D47}"/>
              </a:ext>
            </a:extLst>
          </p:cNvPr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950" y="5640063"/>
            <a:ext cx="611842" cy="36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四角形: 角を丸くする 55">
            <a:extLst>
              <a:ext uri="{FF2B5EF4-FFF2-40B4-BE49-F238E27FC236}">
                <a16:creationId xmlns:a16="http://schemas.microsoft.com/office/drawing/2014/main" id="{721C7831-AD00-4505-8EA8-965702A1D47F}"/>
              </a:ext>
            </a:extLst>
          </p:cNvPr>
          <p:cNvSpPr/>
          <p:nvPr/>
        </p:nvSpPr>
        <p:spPr bwMode="auto">
          <a:xfrm>
            <a:off x="5988349" y="3883210"/>
            <a:ext cx="2681299" cy="2332530"/>
          </a:xfrm>
          <a:prstGeom prst="roundRect">
            <a:avLst/>
          </a:prstGeom>
          <a:solidFill>
            <a:srgbClr val="FFE38B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</a:endParaRPr>
          </a:p>
        </p:txBody>
      </p:sp>
      <p:pic>
        <p:nvPicPr>
          <p:cNvPr id="57" name="Picture 9" descr="MCj04289710000[1]">
            <a:extLst>
              <a:ext uri="{FF2B5EF4-FFF2-40B4-BE49-F238E27FC236}">
                <a16:creationId xmlns:a16="http://schemas.microsoft.com/office/drawing/2014/main" id="{1B34EEC6-234E-46F1-9E5C-1110FAEDC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090" y="4931304"/>
            <a:ext cx="419374" cy="612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9" descr="MCj04289710000[1]">
            <a:extLst>
              <a:ext uri="{FF2B5EF4-FFF2-40B4-BE49-F238E27FC236}">
                <a16:creationId xmlns:a16="http://schemas.microsoft.com/office/drawing/2014/main" id="{C02067EC-B669-46F6-B62D-507531EF5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422" y="4931304"/>
            <a:ext cx="419374" cy="612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9" descr="MCj04289710000[1]">
            <a:extLst>
              <a:ext uri="{FF2B5EF4-FFF2-40B4-BE49-F238E27FC236}">
                <a16:creationId xmlns:a16="http://schemas.microsoft.com/office/drawing/2014/main" id="{B4D16BAA-6150-4913-B646-EB511E467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371" y="4931304"/>
            <a:ext cx="419374" cy="612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37">
            <a:extLst>
              <a:ext uri="{FF2B5EF4-FFF2-40B4-BE49-F238E27FC236}">
                <a16:creationId xmlns:a16="http://schemas.microsoft.com/office/drawing/2014/main" id="{F5127811-7DEF-4717-BCFA-AFA91E7F7DC7}"/>
              </a:ext>
            </a:extLst>
          </p:cNvPr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149" y="5640063"/>
            <a:ext cx="611842" cy="36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94024488-D70A-474D-98F6-6315F01D6F97}"/>
              </a:ext>
            </a:extLst>
          </p:cNvPr>
          <p:cNvSpPr/>
          <p:nvPr/>
        </p:nvSpPr>
        <p:spPr bwMode="auto">
          <a:xfrm>
            <a:off x="3572852" y="4257611"/>
            <a:ext cx="1960280" cy="707923"/>
          </a:xfrm>
          <a:prstGeom prst="rect">
            <a:avLst/>
          </a:prstGeom>
          <a:solidFill>
            <a:srgbClr val="FF99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</a:endParaRPr>
          </a:p>
        </p:txBody>
      </p:sp>
      <p:pic>
        <p:nvPicPr>
          <p:cNvPr id="63" name="図 49">
            <a:extLst>
              <a:ext uri="{FF2B5EF4-FFF2-40B4-BE49-F238E27FC236}">
                <a16:creationId xmlns:a16="http://schemas.microsoft.com/office/drawing/2014/main" id="{DE8D85C5-5629-4F23-83D5-B101B66165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16169" y="4005813"/>
            <a:ext cx="5762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図 63">
            <a:extLst>
              <a:ext uri="{FF2B5EF4-FFF2-40B4-BE49-F238E27FC236}">
                <a16:creationId xmlns:a16="http://schemas.microsoft.com/office/drawing/2014/main" id="{5E281B33-078A-4853-BE9B-FB37C47EF9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940" y="2509413"/>
            <a:ext cx="1604998" cy="103456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6" name="矢印: 下 65">
            <a:extLst>
              <a:ext uri="{FF2B5EF4-FFF2-40B4-BE49-F238E27FC236}">
                <a16:creationId xmlns:a16="http://schemas.microsoft.com/office/drawing/2014/main" id="{53FC169C-8FE7-461D-BCFE-0DAE0C3EF2B9}"/>
              </a:ext>
            </a:extLst>
          </p:cNvPr>
          <p:cNvSpPr/>
          <p:nvPr/>
        </p:nvSpPr>
        <p:spPr bwMode="auto">
          <a:xfrm flipV="1">
            <a:off x="3761950" y="5049475"/>
            <a:ext cx="309041" cy="457925"/>
          </a:xfrm>
          <a:prstGeom prst="downArrow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</a:endParaRPr>
          </a:p>
        </p:txBody>
      </p: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EFDF2340-AEFD-45A3-9E1A-1938D325EF29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812698" y="5820079"/>
            <a:ext cx="949252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47B96151-5DFC-4E0A-A988-B8720D7E3FFD}"/>
              </a:ext>
            </a:extLst>
          </p:cNvPr>
          <p:cNvCxnSpPr>
            <a:cxnSpLocks/>
          </p:cNvCxnSpPr>
          <p:nvPr/>
        </p:nvCxnSpPr>
        <p:spPr bwMode="auto">
          <a:xfrm flipH="1">
            <a:off x="4373792" y="5820079"/>
            <a:ext cx="39535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72" name="直線コネクタ 71">
            <a:extLst>
              <a:ext uri="{FF2B5EF4-FFF2-40B4-BE49-F238E27FC236}">
                <a16:creationId xmlns:a16="http://schemas.microsoft.com/office/drawing/2014/main" id="{06C0F8DC-AEC9-496E-9A33-2941C46C3320}"/>
              </a:ext>
            </a:extLst>
          </p:cNvPr>
          <p:cNvCxnSpPr>
            <a:cxnSpLocks/>
          </p:cNvCxnSpPr>
          <p:nvPr/>
        </p:nvCxnSpPr>
        <p:spPr bwMode="auto">
          <a:xfrm flipH="1">
            <a:off x="5346680" y="5820079"/>
            <a:ext cx="64167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73" name="直線コネクタ 72">
            <a:extLst>
              <a:ext uri="{FF2B5EF4-FFF2-40B4-BE49-F238E27FC236}">
                <a16:creationId xmlns:a16="http://schemas.microsoft.com/office/drawing/2014/main" id="{204B1245-0DAC-4CEE-962B-5C25C8094938}"/>
              </a:ext>
            </a:extLst>
          </p:cNvPr>
          <p:cNvCxnSpPr>
            <a:cxnSpLocks/>
          </p:cNvCxnSpPr>
          <p:nvPr/>
        </p:nvCxnSpPr>
        <p:spPr bwMode="auto">
          <a:xfrm flipH="1">
            <a:off x="5862255" y="5820079"/>
            <a:ext cx="2092042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74" name="直線コネクタ 73">
            <a:extLst>
              <a:ext uri="{FF2B5EF4-FFF2-40B4-BE49-F238E27FC236}">
                <a16:creationId xmlns:a16="http://schemas.microsoft.com/office/drawing/2014/main" id="{F2E29C0C-ADD4-4DFD-B360-59FAD79193A0}"/>
              </a:ext>
            </a:extLst>
          </p:cNvPr>
          <p:cNvCxnSpPr>
            <a:cxnSpLocks/>
          </p:cNvCxnSpPr>
          <p:nvPr/>
        </p:nvCxnSpPr>
        <p:spPr bwMode="auto">
          <a:xfrm flipV="1">
            <a:off x="6420464" y="5541741"/>
            <a:ext cx="0" cy="27833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75" name="直線コネクタ 74">
            <a:extLst>
              <a:ext uri="{FF2B5EF4-FFF2-40B4-BE49-F238E27FC236}">
                <a16:creationId xmlns:a16="http://schemas.microsoft.com/office/drawing/2014/main" id="{0590E51A-9162-462F-88EA-21F35F3DCB29}"/>
              </a:ext>
            </a:extLst>
          </p:cNvPr>
          <p:cNvCxnSpPr>
            <a:cxnSpLocks/>
          </p:cNvCxnSpPr>
          <p:nvPr/>
        </p:nvCxnSpPr>
        <p:spPr bwMode="auto">
          <a:xfrm flipV="1">
            <a:off x="6921909" y="5541741"/>
            <a:ext cx="0" cy="27833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76" name="直線コネクタ 75">
            <a:extLst>
              <a:ext uri="{FF2B5EF4-FFF2-40B4-BE49-F238E27FC236}">
                <a16:creationId xmlns:a16="http://schemas.microsoft.com/office/drawing/2014/main" id="{B9673B80-EF3F-48A9-BF70-7AFB097943E5}"/>
              </a:ext>
            </a:extLst>
          </p:cNvPr>
          <p:cNvCxnSpPr>
            <a:cxnSpLocks/>
          </p:cNvCxnSpPr>
          <p:nvPr/>
        </p:nvCxnSpPr>
        <p:spPr bwMode="auto">
          <a:xfrm flipV="1">
            <a:off x="7743487" y="5541741"/>
            <a:ext cx="0" cy="27833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09A97A3B-AD43-4F1B-B2BD-A5BE22D6431F}"/>
              </a:ext>
            </a:extLst>
          </p:cNvPr>
          <p:cNvSpPr txBox="1"/>
          <p:nvPr/>
        </p:nvSpPr>
        <p:spPr bwMode="auto">
          <a:xfrm>
            <a:off x="7160363" y="5082102"/>
            <a:ext cx="4539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+mn-ea"/>
              </a:rPr>
              <a:t>...</a:t>
            </a:r>
            <a:endParaRPr kumimoji="1" lang="ja-JP" altLang="en-US" sz="2000" dirty="0">
              <a:latin typeface="+mn-ea"/>
            </a:endParaRPr>
          </a:p>
        </p:txBody>
      </p:sp>
      <p:sp>
        <p:nvSpPr>
          <p:cNvPr id="78" name="矢印: 下 77">
            <a:extLst>
              <a:ext uri="{FF2B5EF4-FFF2-40B4-BE49-F238E27FC236}">
                <a16:creationId xmlns:a16="http://schemas.microsoft.com/office/drawing/2014/main" id="{23F10504-C104-4F6A-8D5B-B8B8E407F9BC}"/>
              </a:ext>
            </a:extLst>
          </p:cNvPr>
          <p:cNvSpPr/>
          <p:nvPr/>
        </p:nvSpPr>
        <p:spPr bwMode="auto">
          <a:xfrm flipV="1">
            <a:off x="4735780" y="5049475"/>
            <a:ext cx="309041" cy="457925"/>
          </a:xfrm>
          <a:prstGeom prst="downArrow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</a:endParaRPr>
          </a:p>
        </p:txBody>
      </p:sp>
      <p:sp>
        <p:nvSpPr>
          <p:cNvPr id="79" name="矢印: 下 78">
            <a:extLst>
              <a:ext uri="{FF2B5EF4-FFF2-40B4-BE49-F238E27FC236}">
                <a16:creationId xmlns:a16="http://schemas.microsoft.com/office/drawing/2014/main" id="{22C7A2E9-BD2B-4377-A78C-7E920A771D91}"/>
              </a:ext>
            </a:extLst>
          </p:cNvPr>
          <p:cNvSpPr/>
          <p:nvPr/>
        </p:nvSpPr>
        <p:spPr bwMode="auto">
          <a:xfrm>
            <a:off x="3993287" y="5049475"/>
            <a:ext cx="309041" cy="457925"/>
          </a:xfrm>
          <a:prstGeom prst="downArrow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</a:endParaRPr>
          </a:p>
        </p:txBody>
      </p:sp>
      <p:sp>
        <p:nvSpPr>
          <p:cNvPr id="80" name="矢印: 下 79">
            <a:extLst>
              <a:ext uri="{FF2B5EF4-FFF2-40B4-BE49-F238E27FC236}">
                <a16:creationId xmlns:a16="http://schemas.microsoft.com/office/drawing/2014/main" id="{024F4284-D5DB-4321-B4F5-0A954ACA7C8B}"/>
              </a:ext>
            </a:extLst>
          </p:cNvPr>
          <p:cNvSpPr/>
          <p:nvPr/>
        </p:nvSpPr>
        <p:spPr bwMode="auto">
          <a:xfrm>
            <a:off x="4938682" y="5049475"/>
            <a:ext cx="309041" cy="457925"/>
          </a:xfrm>
          <a:prstGeom prst="downArrow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</a:endParaRP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DAA22FC4-4DE9-4C78-B7DE-A4D15A23CD08}"/>
              </a:ext>
            </a:extLst>
          </p:cNvPr>
          <p:cNvSpPr txBox="1"/>
          <p:nvPr/>
        </p:nvSpPr>
        <p:spPr bwMode="auto">
          <a:xfrm>
            <a:off x="3506609" y="4313136"/>
            <a:ext cx="20824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DDoS Mitigation</a:t>
            </a:r>
          </a:p>
          <a:p>
            <a:pPr algn="ctr"/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endParaRPr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矢印: 下 85">
            <a:extLst>
              <a:ext uri="{FF2B5EF4-FFF2-40B4-BE49-F238E27FC236}">
                <a16:creationId xmlns:a16="http://schemas.microsoft.com/office/drawing/2014/main" id="{B240F707-D18A-48E0-A78E-F0055B55FE16}"/>
              </a:ext>
            </a:extLst>
          </p:cNvPr>
          <p:cNvSpPr/>
          <p:nvPr/>
        </p:nvSpPr>
        <p:spPr bwMode="auto">
          <a:xfrm flipV="1">
            <a:off x="4373792" y="3652518"/>
            <a:ext cx="309041" cy="457925"/>
          </a:xfrm>
          <a:prstGeom prst="downArrow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</a:endParaRP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7F6DA999-58AB-4A1D-ADE6-FCB29ECABD75}"/>
              </a:ext>
            </a:extLst>
          </p:cNvPr>
          <p:cNvSpPr txBox="1"/>
          <p:nvPr/>
        </p:nvSpPr>
        <p:spPr bwMode="auto">
          <a:xfrm>
            <a:off x="4642442" y="3642911"/>
            <a:ext cx="119936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Monitoring </a:t>
            </a:r>
          </a:p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8" name="図 49">
            <a:extLst>
              <a:ext uri="{FF2B5EF4-FFF2-40B4-BE49-F238E27FC236}">
                <a16:creationId xmlns:a16="http://schemas.microsoft.com/office/drawing/2014/main" id="{8FC295DF-3C1C-42F5-8535-097B7EAD41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10348" y="4005813"/>
            <a:ext cx="5762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83794FF3-8E37-40C8-85B6-8A6D962A990E}"/>
              </a:ext>
            </a:extLst>
          </p:cNvPr>
          <p:cNvSpPr txBox="1"/>
          <p:nvPr/>
        </p:nvSpPr>
        <p:spPr bwMode="auto">
          <a:xfrm>
            <a:off x="6037631" y="4454593"/>
            <a:ext cx="115608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Administrator 1</a:t>
            </a:r>
          </a:p>
          <a:p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(Tenant Admin)</a:t>
            </a:r>
            <a:endParaRPr kumimoji="1"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FD03F44B-B715-412F-B928-612769F04D00}"/>
              </a:ext>
            </a:extLst>
          </p:cNvPr>
          <p:cNvSpPr txBox="1"/>
          <p:nvPr/>
        </p:nvSpPr>
        <p:spPr bwMode="auto">
          <a:xfrm>
            <a:off x="7366636" y="4462247"/>
            <a:ext cx="113204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Administrator 2</a:t>
            </a:r>
          </a:p>
          <a:p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(Tenant User)</a:t>
            </a:r>
            <a:endParaRPr kumimoji="1"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1" name="直線コネクタ 90">
            <a:extLst>
              <a:ext uri="{FF2B5EF4-FFF2-40B4-BE49-F238E27FC236}">
                <a16:creationId xmlns:a16="http://schemas.microsoft.com/office/drawing/2014/main" id="{29545892-E397-45D9-9C9F-216A94AD3846}"/>
              </a:ext>
            </a:extLst>
          </p:cNvPr>
          <p:cNvCxnSpPr>
            <a:stCxn id="63" idx="0"/>
          </p:cNvCxnSpPr>
          <p:nvPr/>
        </p:nvCxnSpPr>
        <p:spPr bwMode="auto">
          <a:xfrm flipH="1" flipV="1">
            <a:off x="6602464" y="3212998"/>
            <a:ext cx="1836" cy="79281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92" name="直線矢印コネクタ 91">
            <a:extLst>
              <a:ext uri="{FF2B5EF4-FFF2-40B4-BE49-F238E27FC236}">
                <a16:creationId xmlns:a16="http://schemas.microsoft.com/office/drawing/2014/main" id="{2ACF7EC2-61D8-4344-AF35-7DCFA59DDE11}"/>
              </a:ext>
            </a:extLst>
          </p:cNvPr>
          <p:cNvCxnSpPr/>
          <p:nvPr/>
        </p:nvCxnSpPr>
        <p:spPr bwMode="auto">
          <a:xfrm flipH="1">
            <a:off x="5430167" y="3212998"/>
            <a:ext cx="118524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triangle"/>
          </a:ln>
          <a:effectLst/>
        </p:spPr>
      </p:cxnSp>
      <p:cxnSp>
        <p:nvCxnSpPr>
          <p:cNvPr id="93" name="直線コネクタ 92">
            <a:extLst>
              <a:ext uri="{FF2B5EF4-FFF2-40B4-BE49-F238E27FC236}">
                <a16:creationId xmlns:a16="http://schemas.microsoft.com/office/drawing/2014/main" id="{367BA516-88D8-466E-97EC-59867B9B907B}"/>
              </a:ext>
            </a:extLst>
          </p:cNvPr>
          <p:cNvCxnSpPr>
            <a:cxnSpLocks/>
          </p:cNvCxnSpPr>
          <p:nvPr/>
        </p:nvCxnSpPr>
        <p:spPr bwMode="auto">
          <a:xfrm flipV="1">
            <a:off x="7602028" y="2937029"/>
            <a:ext cx="0" cy="103669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94" name="直線矢印コネクタ 93">
            <a:extLst>
              <a:ext uri="{FF2B5EF4-FFF2-40B4-BE49-F238E27FC236}">
                <a16:creationId xmlns:a16="http://schemas.microsoft.com/office/drawing/2014/main" id="{CCA4FC8E-D732-41A6-8B33-E3D401007F05}"/>
              </a:ext>
            </a:extLst>
          </p:cNvPr>
          <p:cNvCxnSpPr>
            <a:cxnSpLocks/>
          </p:cNvCxnSpPr>
          <p:nvPr/>
        </p:nvCxnSpPr>
        <p:spPr bwMode="auto">
          <a:xfrm flipH="1">
            <a:off x="5430167" y="2937028"/>
            <a:ext cx="217186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triangle"/>
          </a:ln>
          <a:effectLst/>
        </p:spPr>
      </p:cxn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EAD0F633-7E8A-4434-98BC-B970DD2869DB}"/>
              </a:ext>
            </a:extLst>
          </p:cNvPr>
          <p:cNvSpPr txBox="1"/>
          <p:nvPr/>
        </p:nvSpPr>
        <p:spPr bwMode="auto">
          <a:xfrm>
            <a:off x="3422149" y="2130109"/>
            <a:ext cx="20313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Portal</a:t>
            </a:r>
            <a:endParaRPr kumimoji="1" lang="ja-JP" alt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681F280E-B07C-4394-8E20-496A696385B7}"/>
              </a:ext>
            </a:extLst>
          </p:cNvPr>
          <p:cNvSpPr txBox="1"/>
          <p:nvPr/>
        </p:nvSpPr>
        <p:spPr bwMode="auto">
          <a:xfrm>
            <a:off x="5796207" y="2912353"/>
            <a:ext cx="181812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Access with browser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CB12B330-5BE4-43F4-ABD9-E6237BBEDD4D}"/>
              </a:ext>
            </a:extLst>
          </p:cNvPr>
          <p:cNvSpPr txBox="1"/>
          <p:nvPr/>
        </p:nvSpPr>
        <p:spPr bwMode="auto">
          <a:xfrm>
            <a:off x="6218593" y="5861815"/>
            <a:ext cx="202010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University/Institution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1B8E26D5-CCB2-49B5-A321-34A5D13061CA}"/>
              </a:ext>
            </a:extLst>
          </p:cNvPr>
          <p:cNvSpPr txBox="1"/>
          <p:nvPr/>
        </p:nvSpPr>
        <p:spPr bwMode="auto">
          <a:xfrm>
            <a:off x="4058021" y="6084857"/>
            <a:ext cx="8643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SINET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雲 98">
            <a:extLst>
              <a:ext uri="{FF2B5EF4-FFF2-40B4-BE49-F238E27FC236}">
                <a16:creationId xmlns:a16="http://schemas.microsoft.com/office/drawing/2014/main" id="{0B7ADCBF-BA1D-484D-BCA8-0A7D6AE346DC}"/>
              </a:ext>
            </a:extLst>
          </p:cNvPr>
          <p:cNvSpPr/>
          <p:nvPr/>
        </p:nvSpPr>
        <p:spPr bwMode="auto">
          <a:xfrm>
            <a:off x="523031" y="5261378"/>
            <a:ext cx="2330749" cy="1137769"/>
          </a:xfrm>
          <a:prstGeom prst="cloud">
            <a:avLst/>
          </a:prstGeom>
          <a:solidFill>
            <a:srgbClr val="EDF6F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D0806D12-3CA5-4759-A058-C6241FF26946}"/>
              </a:ext>
            </a:extLst>
          </p:cNvPr>
          <p:cNvSpPr txBox="1"/>
          <p:nvPr/>
        </p:nvSpPr>
        <p:spPr bwMode="auto">
          <a:xfrm>
            <a:off x="902219" y="5600391"/>
            <a:ext cx="14285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The Internet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吹き出し: 四角形 100">
            <a:extLst>
              <a:ext uri="{FF2B5EF4-FFF2-40B4-BE49-F238E27FC236}">
                <a16:creationId xmlns:a16="http://schemas.microsoft.com/office/drawing/2014/main" id="{9E91D398-688F-4F31-9FC3-6A7A9DE1C61A}"/>
              </a:ext>
            </a:extLst>
          </p:cNvPr>
          <p:cNvSpPr/>
          <p:nvPr/>
        </p:nvSpPr>
        <p:spPr bwMode="auto">
          <a:xfrm>
            <a:off x="106731" y="3652517"/>
            <a:ext cx="3199442" cy="811427"/>
          </a:xfrm>
          <a:prstGeom prst="wedgeRectCallout">
            <a:avLst>
              <a:gd name="adj1" fmla="val 53776"/>
              <a:gd name="adj2" fmla="val 73501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</a:endParaRPr>
          </a:p>
        </p:txBody>
      </p: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88D95A10-A06F-43F3-8F01-28BCE36ECD45}"/>
              </a:ext>
            </a:extLst>
          </p:cNvPr>
          <p:cNvSpPr txBox="1"/>
          <p:nvPr/>
        </p:nvSpPr>
        <p:spPr bwMode="auto">
          <a:xfrm>
            <a:off x="333416" y="3769123"/>
            <a:ext cx="27831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Real-time DDoS attack detection</a:t>
            </a:r>
          </a:p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Automatic filter for DDoS attacks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B662B3E-C154-F7E6-C67C-0BD5DDE2C3F7}"/>
              </a:ext>
            </a:extLst>
          </p:cNvPr>
          <p:cNvSpPr txBox="1"/>
          <p:nvPr/>
        </p:nvSpPr>
        <p:spPr>
          <a:xfrm rot="16200000">
            <a:off x="4897371" y="5166624"/>
            <a:ext cx="83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kumimoji="1"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2AB5A3F-B728-24F9-ADB2-29BD46228C46}"/>
              </a:ext>
            </a:extLst>
          </p:cNvPr>
          <p:cNvSpPr txBox="1"/>
          <p:nvPr/>
        </p:nvSpPr>
        <p:spPr>
          <a:xfrm rot="16200000">
            <a:off x="3932370" y="5175415"/>
            <a:ext cx="83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kumimoji="1"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CC1E921-6303-AAF4-73D9-4B2FF1C46EB0}"/>
              </a:ext>
            </a:extLst>
          </p:cNvPr>
          <p:cNvSpPr txBox="1"/>
          <p:nvPr/>
        </p:nvSpPr>
        <p:spPr>
          <a:xfrm rot="5400000">
            <a:off x="4260981" y="5175415"/>
            <a:ext cx="83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Monitor</a:t>
            </a:r>
            <a:endParaRPr kumimoji="1"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A6987CA-7ACD-F0AD-D63F-7B7F9F1C5CE7}"/>
              </a:ext>
            </a:extLst>
          </p:cNvPr>
          <p:cNvSpPr txBox="1"/>
          <p:nvPr/>
        </p:nvSpPr>
        <p:spPr>
          <a:xfrm rot="5400000">
            <a:off x="3288053" y="5163132"/>
            <a:ext cx="83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Monitor</a:t>
            </a:r>
            <a:endParaRPr kumimoji="1"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451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テキスト ボックス 234">
            <a:extLst>
              <a:ext uri="{FF2B5EF4-FFF2-40B4-BE49-F238E27FC236}">
                <a16:creationId xmlns:a16="http://schemas.microsoft.com/office/drawing/2014/main" id="{12D8AECC-B158-4A50-8E30-441C77A0B19F}"/>
              </a:ext>
            </a:extLst>
          </p:cNvPr>
          <p:cNvSpPr txBox="1">
            <a:spLocks noChangeAspect="1"/>
          </p:cNvSpPr>
          <p:nvPr/>
        </p:nvSpPr>
        <p:spPr bwMode="auto">
          <a:xfrm>
            <a:off x="111318" y="819644"/>
            <a:ext cx="8913411" cy="24761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72000" rIns="0" bIns="1800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179388" indent="-179388" eaLnBrk="0" fontAlgn="base" hangingPunct="0">
              <a:spcBef>
                <a:spcPts val="600"/>
              </a:spcBef>
              <a:spcAft>
                <a:spcPct val="0"/>
              </a:spcAft>
              <a:buFont typeface="メイリオ" panose="020B0604030504040204" pitchFamily="50" charset="-128"/>
              <a:buChar char="•"/>
              <a:tabLst>
                <a:tab pos="179388" algn="l"/>
              </a:tabLst>
              <a:defRPr b="1">
                <a:latin typeface="+mn-ea"/>
              </a:defRPr>
            </a:lvl1pPr>
            <a:lvl2pPr marL="714375" lvl="1" indent="-266700" eaLnBrk="0" fontAlgn="base" hangingPunct="0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1600" b="1">
                <a:latin typeface="+mn-ea"/>
              </a:defRPr>
            </a:lvl2pPr>
            <a:lvl3pPr marL="1235075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643063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2057400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buChar char="•"/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buChar char="•"/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buChar char="•"/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buChar char="•"/>
            </a:lvl9pPr>
          </a:lstStyle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Graphical display of traffic volume</a:t>
            </a:r>
          </a:p>
          <a:p>
            <a:pPr lvl="1"/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Graph of the amount of traffic received by each institution's network over time</a:t>
            </a:r>
          </a:p>
          <a:p>
            <a:pPr lvl="1"/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Graphical display of the amount of discarded DDoS attack traffic is also supported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Display of IP addresses of frequent attack targets</a:t>
            </a:r>
          </a:p>
          <a:p>
            <a:pPr lvl="1"/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Ranking of the most frequently attacked IP addresses in the institution's network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List of detected attacks</a:t>
            </a:r>
          </a:p>
          <a:p>
            <a:pPr lvl="1"/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List of detected DDoS attacks</a:t>
            </a:r>
          </a:p>
          <a:p>
            <a:pPr lvl="1"/>
            <a:r>
              <a:rPr lang="en-US" altLang="ja-JP" sz="1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Target IP address of attack, detection period, amount of detected traffic, etc.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2EDCF2F-6C7A-4394-8368-6BA957214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Information available on the portal site</a:t>
            </a:r>
            <a:endParaRPr lang="ja-JP" altLang="en-US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641FBC-2371-4D35-8104-B21A63F951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93138" y="6597211"/>
            <a:ext cx="550862" cy="252413"/>
          </a:xfrm>
        </p:spPr>
        <p:txBody>
          <a:bodyPr/>
          <a:lstStyle/>
          <a:p>
            <a:pPr>
              <a:defRPr/>
            </a:pPr>
            <a:fld id="{219A96CC-068A-4FB3-88DA-F37E26B2FFFF}" type="slidenum">
              <a:rPr lang="en-US" altLang="ja-JP" smtClean="0">
                <a:latin typeface="+mn-ea"/>
                <a:ea typeface="+mn-ea"/>
              </a:rPr>
              <a:pPr>
                <a:defRPr/>
              </a:pPr>
              <a:t>12</a:t>
            </a:fld>
            <a:endParaRPr lang="en-US" altLang="ja-JP" dirty="0">
              <a:latin typeface="+mn-ea"/>
              <a:ea typeface="+mn-ea"/>
            </a:endParaRPr>
          </a:p>
        </p:txBody>
      </p: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F8461D2C-93C7-4DB7-A744-30BB12C2ADB2}"/>
              </a:ext>
            </a:extLst>
          </p:cNvPr>
          <p:cNvGrpSpPr/>
          <p:nvPr/>
        </p:nvGrpSpPr>
        <p:grpSpPr>
          <a:xfrm>
            <a:off x="5797519" y="5173768"/>
            <a:ext cx="3201216" cy="1265429"/>
            <a:chOff x="5797519" y="5173768"/>
            <a:chExt cx="3201216" cy="1265429"/>
          </a:xfrm>
        </p:grpSpPr>
        <p:pic>
          <p:nvPicPr>
            <p:cNvPr id="50" name="図 49">
              <a:extLst>
                <a:ext uri="{FF2B5EF4-FFF2-40B4-BE49-F238E27FC236}">
                  <a16:creationId xmlns:a16="http://schemas.microsoft.com/office/drawing/2014/main" id="{A9F5097A-5A99-4781-951A-C289F85FC9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50" b="25850"/>
            <a:stretch/>
          </p:blipFill>
          <p:spPr>
            <a:xfrm>
              <a:off x="5797519" y="5173768"/>
              <a:ext cx="3201216" cy="1265429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2AE4B937-3BCE-4D6D-9BBD-2010E1A2488A}"/>
                </a:ext>
              </a:extLst>
            </p:cNvPr>
            <p:cNvSpPr txBox="1"/>
            <p:nvPr/>
          </p:nvSpPr>
          <p:spPr bwMode="auto">
            <a:xfrm>
              <a:off x="6444208" y="5470534"/>
              <a:ext cx="281094" cy="769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0" rIns="36000" bIns="0" rtlCol="0">
              <a:spAutoFit/>
            </a:bodyPr>
            <a:lstStyle/>
            <a:p>
              <a:r>
                <a:rPr kumimoji="1" lang="en-US" altLang="ja-JP" sz="500">
                  <a:latin typeface="+mn-ea"/>
                </a:rPr>
                <a:t>x.x.x.x</a:t>
              </a:r>
              <a:endParaRPr kumimoji="1" lang="ja-JP" altLang="en-US" sz="500" dirty="0">
                <a:latin typeface="+mn-ea"/>
              </a:endParaRPr>
            </a:p>
          </p:txBody>
        </p:sp>
      </p:grpSp>
      <p:pic>
        <p:nvPicPr>
          <p:cNvPr id="52" name="図 51">
            <a:extLst>
              <a:ext uri="{FF2B5EF4-FFF2-40B4-BE49-F238E27FC236}">
                <a16:creationId xmlns:a16="http://schemas.microsoft.com/office/drawing/2014/main" id="{1E2249C4-C85D-47A3-BD1C-AA1C40CD06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65" y="3256296"/>
            <a:ext cx="5533695" cy="356695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4654046B-B83B-4B5C-A410-ABDAD97DE878}"/>
              </a:ext>
            </a:extLst>
          </p:cNvPr>
          <p:cNvSpPr txBox="1"/>
          <p:nvPr/>
        </p:nvSpPr>
        <p:spPr>
          <a:xfrm>
            <a:off x="632890" y="5385895"/>
            <a:ext cx="156164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dirty="0">
                <a:latin typeface="Arial" panose="020B0604020202020204" pitchFamily="34" charset="0"/>
                <a:cs typeface="Arial" panose="020B0604020202020204" pitchFamily="34" charset="0"/>
              </a:rPr>
              <a:t>List of detected attacks</a:t>
            </a:r>
          </a:p>
        </p:txBody>
      </p:sp>
      <p:sp>
        <p:nvSpPr>
          <p:cNvPr id="55" name="四角形: 角を丸くする 54">
            <a:extLst>
              <a:ext uri="{FF2B5EF4-FFF2-40B4-BE49-F238E27FC236}">
                <a16:creationId xmlns:a16="http://schemas.microsoft.com/office/drawing/2014/main" id="{B732E2EC-58A3-430A-9168-10C9AFF31105}"/>
              </a:ext>
            </a:extLst>
          </p:cNvPr>
          <p:cNvSpPr/>
          <p:nvPr/>
        </p:nvSpPr>
        <p:spPr bwMode="auto">
          <a:xfrm>
            <a:off x="252016" y="5609153"/>
            <a:ext cx="5350214" cy="772176"/>
          </a:xfrm>
          <a:prstGeom prst="roundRect">
            <a:avLst/>
          </a:prstGeom>
          <a:noFill/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ea"/>
              <a:cs typeface="Arial" charset="0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A024CBBF-8201-4AD0-A1E6-8B19C433F4AC}"/>
              </a:ext>
            </a:extLst>
          </p:cNvPr>
          <p:cNvSpPr txBox="1"/>
          <p:nvPr/>
        </p:nvSpPr>
        <p:spPr bwMode="auto">
          <a:xfrm>
            <a:off x="1741377" y="5877272"/>
            <a:ext cx="442997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>
                <a:latin typeface="+mn-ea"/>
              </a:rPr>
              <a:t>xxx.xxx.xxx.xx</a:t>
            </a:r>
            <a:endParaRPr kumimoji="1" lang="ja-JP" altLang="en-US" sz="400" dirty="0">
              <a:latin typeface="+mn-ea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DF6F6918-F21B-45D6-AC6A-2DD8715F15CD}"/>
              </a:ext>
            </a:extLst>
          </p:cNvPr>
          <p:cNvSpPr txBox="1"/>
          <p:nvPr/>
        </p:nvSpPr>
        <p:spPr bwMode="auto">
          <a:xfrm>
            <a:off x="1741377" y="5970926"/>
            <a:ext cx="442997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>
                <a:latin typeface="+mn-ea"/>
              </a:rPr>
              <a:t>xxx.xxx.xxx.xx</a:t>
            </a:r>
            <a:endParaRPr kumimoji="1" lang="ja-JP" altLang="en-US" sz="400" dirty="0">
              <a:latin typeface="+mn-ea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4CF0A8E9-6DFA-4AB0-BCE8-96181B4C9617}"/>
              </a:ext>
            </a:extLst>
          </p:cNvPr>
          <p:cNvSpPr txBox="1"/>
          <p:nvPr/>
        </p:nvSpPr>
        <p:spPr bwMode="auto">
          <a:xfrm>
            <a:off x="1741377" y="6061605"/>
            <a:ext cx="442997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>
                <a:latin typeface="+mn-ea"/>
              </a:rPr>
              <a:t>xxx.xxx.xxx.xx</a:t>
            </a:r>
            <a:endParaRPr kumimoji="1" lang="ja-JP" altLang="en-US" sz="400" dirty="0">
              <a:latin typeface="+mn-ea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7CCFFC5-F319-4EDE-9111-0AFC5A6D9367}"/>
              </a:ext>
            </a:extLst>
          </p:cNvPr>
          <p:cNvSpPr txBox="1"/>
          <p:nvPr/>
        </p:nvSpPr>
        <p:spPr bwMode="auto">
          <a:xfrm>
            <a:off x="1741377" y="6152659"/>
            <a:ext cx="442997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>
                <a:latin typeface="+mn-ea"/>
              </a:rPr>
              <a:t>xxx.xxx.xxx.xx</a:t>
            </a:r>
            <a:endParaRPr kumimoji="1" lang="ja-JP" altLang="en-US" sz="400" dirty="0">
              <a:latin typeface="+mn-ea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CE85B200-F88E-4E88-BAFE-A5BBC5452415}"/>
              </a:ext>
            </a:extLst>
          </p:cNvPr>
          <p:cNvSpPr txBox="1"/>
          <p:nvPr/>
        </p:nvSpPr>
        <p:spPr bwMode="auto">
          <a:xfrm>
            <a:off x="1741377" y="6245111"/>
            <a:ext cx="442997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>
                <a:latin typeface="+mn-ea"/>
              </a:rPr>
              <a:t>xxx.xxx.xxx.xx</a:t>
            </a:r>
            <a:endParaRPr kumimoji="1" lang="ja-JP" altLang="en-US" sz="400" dirty="0">
              <a:latin typeface="+mn-ea"/>
            </a:endParaRPr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30374504-9E62-4F1D-97C8-F25C2EA3291F}"/>
              </a:ext>
            </a:extLst>
          </p:cNvPr>
          <p:cNvSpPr txBox="1"/>
          <p:nvPr/>
        </p:nvSpPr>
        <p:spPr bwMode="auto">
          <a:xfrm>
            <a:off x="3325553" y="5201936"/>
            <a:ext cx="442997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>
                <a:latin typeface="+mn-ea"/>
              </a:rPr>
              <a:t>xxx.xxx.xxx.xx</a:t>
            </a:r>
            <a:endParaRPr kumimoji="1" lang="ja-JP" altLang="en-US" sz="400" dirty="0">
              <a:latin typeface="+mn-ea"/>
            </a:endParaRPr>
          </a:p>
        </p:txBody>
      </p: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B72887C4-1547-444F-B115-27CCBCEB81C8}"/>
              </a:ext>
            </a:extLst>
          </p:cNvPr>
          <p:cNvSpPr txBox="1"/>
          <p:nvPr/>
        </p:nvSpPr>
        <p:spPr bwMode="auto">
          <a:xfrm>
            <a:off x="3325553" y="5341017"/>
            <a:ext cx="442997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>
                <a:latin typeface="+mn-ea"/>
              </a:rPr>
              <a:t>xxx.xxx.xxx.xx</a:t>
            </a:r>
            <a:endParaRPr kumimoji="1" lang="ja-JP" altLang="en-US" sz="400" dirty="0">
              <a:latin typeface="+mn-ea"/>
            </a:endParaRPr>
          </a:p>
        </p:txBody>
      </p:sp>
      <p:sp>
        <p:nvSpPr>
          <p:cNvPr id="105" name="四角形: 角を丸くする 104">
            <a:extLst>
              <a:ext uri="{FF2B5EF4-FFF2-40B4-BE49-F238E27FC236}">
                <a16:creationId xmlns:a16="http://schemas.microsoft.com/office/drawing/2014/main" id="{6C940E8A-14B4-47F3-8064-D3940A47E882}"/>
              </a:ext>
            </a:extLst>
          </p:cNvPr>
          <p:cNvSpPr/>
          <p:nvPr/>
        </p:nvSpPr>
        <p:spPr bwMode="auto">
          <a:xfrm>
            <a:off x="2906323" y="5013176"/>
            <a:ext cx="2687952" cy="534302"/>
          </a:xfrm>
          <a:prstGeom prst="roundRect">
            <a:avLst/>
          </a:prstGeom>
          <a:noFill/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ea"/>
              <a:cs typeface="Arial" charset="0"/>
            </a:endParaRPr>
          </a:p>
        </p:txBody>
      </p: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4542AD4F-4240-4FAE-881F-3B91EABC16BA}"/>
              </a:ext>
            </a:extLst>
          </p:cNvPr>
          <p:cNvSpPr txBox="1"/>
          <p:nvPr/>
        </p:nvSpPr>
        <p:spPr>
          <a:xfrm>
            <a:off x="3826975" y="4994136"/>
            <a:ext cx="1697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IP </a:t>
            </a:r>
            <a:r>
              <a:rPr lang="en-US" altLang="ja-JP" sz="1000" dirty="0" err="1">
                <a:latin typeface="Arial" panose="020B0604020202020204" pitchFamily="34" charset="0"/>
                <a:cs typeface="Arial" panose="020B0604020202020204" pitchFamily="34" charset="0"/>
              </a:rPr>
              <a:t>addr</a:t>
            </a: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. of frequent targets</a:t>
            </a:r>
          </a:p>
        </p:txBody>
      </p:sp>
      <p:sp>
        <p:nvSpPr>
          <p:cNvPr id="107" name="四角形: 角を丸くする 106">
            <a:extLst>
              <a:ext uri="{FF2B5EF4-FFF2-40B4-BE49-F238E27FC236}">
                <a16:creationId xmlns:a16="http://schemas.microsoft.com/office/drawing/2014/main" id="{6D6FC0DA-1E11-4E83-8480-ABE1D8F9771D}"/>
              </a:ext>
            </a:extLst>
          </p:cNvPr>
          <p:cNvSpPr/>
          <p:nvPr/>
        </p:nvSpPr>
        <p:spPr bwMode="auto">
          <a:xfrm>
            <a:off x="264346" y="3711376"/>
            <a:ext cx="5329929" cy="1197589"/>
          </a:xfrm>
          <a:prstGeom prst="roundRect">
            <a:avLst/>
          </a:prstGeom>
          <a:noFill/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ea"/>
              <a:cs typeface="Arial" charset="0"/>
            </a:endParaRPr>
          </a:p>
        </p:txBody>
      </p: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E9CF05C0-998A-4036-BF90-2687BA1720DB}"/>
              </a:ext>
            </a:extLst>
          </p:cNvPr>
          <p:cNvSpPr txBox="1"/>
          <p:nvPr/>
        </p:nvSpPr>
        <p:spPr>
          <a:xfrm>
            <a:off x="4284000" y="3771609"/>
            <a:ext cx="104547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>
                <a:latin typeface="Arial" panose="020B0604020202020204" pitchFamily="34" charset="0"/>
                <a:cs typeface="Arial" panose="020B0604020202020204" pitchFamily="34" charset="0"/>
              </a:rPr>
              <a:t>Traffic amount</a:t>
            </a:r>
            <a:endParaRPr kumimoji="1" lang="ja-JP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33CE44A7-80EA-482E-9022-AE8A7E679EE9}"/>
              </a:ext>
            </a:extLst>
          </p:cNvPr>
          <p:cNvSpPr txBox="1"/>
          <p:nvPr/>
        </p:nvSpPr>
        <p:spPr>
          <a:xfrm>
            <a:off x="6089803" y="4889635"/>
            <a:ext cx="26166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kumimoji="1"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aph of traffic volume for each attack</a:t>
            </a:r>
            <a:endParaRPr lang="en-US" altLang="ja-JP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テキスト ボックス 113">
            <a:extLst>
              <a:ext uri="{FF2B5EF4-FFF2-40B4-BE49-F238E27FC236}">
                <a16:creationId xmlns:a16="http://schemas.microsoft.com/office/drawing/2014/main" id="{1C352377-64A8-41C3-87D9-63BC998AF87A}"/>
              </a:ext>
            </a:extLst>
          </p:cNvPr>
          <p:cNvSpPr txBox="1">
            <a:spLocks noChangeAspect="1"/>
          </p:cNvSpPr>
          <p:nvPr/>
        </p:nvSpPr>
        <p:spPr bwMode="auto">
          <a:xfrm>
            <a:off x="5782509" y="3529366"/>
            <a:ext cx="3242220" cy="738664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l"/>
            <a:r>
              <a:rPr lang="ja-JP" altLang="en-US" sz="1400" b="0" i="0" u="none" strike="noStrike">
                <a:solidFill>
                  <a:srgbClr val="1B1E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・</a:t>
            </a:r>
            <a:r>
              <a:rPr lang="en-US" altLang="ja-JP" sz="1400" b="0" i="0" u="none" strike="noStrike" dirty="0">
                <a:solidFill>
                  <a:srgbClr val="1B1E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Browser-based information display</a:t>
            </a:r>
          </a:p>
          <a:p>
            <a:r>
              <a:rPr lang="ja-JP" altLang="en-US" sz="1400">
                <a:latin typeface="Arial" panose="020B0604020202020204" pitchFamily="34" charset="0"/>
                <a:cs typeface="Arial" panose="020B0604020202020204" pitchFamily="34" charset="0"/>
              </a:rPr>
              <a:t>・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E-mail report function</a:t>
            </a:r>
          </a:p>
          <a:p>
            <a:r>
              <a:rPr kumimoji="1" lang="ja-JP" altLang="en-US" sz="1400">
                <a:latin typeface="Arial" panose="020B0604020202020204" pitchFamily="34" charset="0"/>
                <a:cs typeface="Arial" panose="020B0604020202020204" pitchFamily="34" charset="0"/>
              </a:rPr>
              <a:t>・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Login User Management</a:t>
            </a:r>
          </a:p>
        </p:txBody>
      </p:sp>
    </p:spTree>
    <p:extLst>
      <p:ext uri="{BB962C8B-B14F-4D97-AF65-F5344CB8AC3E}">
        <p14:creationId xmlns:p14="http://schemas.microsoft.com/office/powerpoint/2010/main" val="3026409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30E5CE-3869-4C97-ADD0-520BA7A6A9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734E5C-D2E7-4C5B-8640-B2632EC27B41}" type="slidenum">
              <a:rPr lang="en-US" altLang="ja-JP" smtClean="0"/>
              <a:pPr>
                <a:defRPr/>
              </a:pPr>
              <a:t>13</a:t>
            </a:fld>
            <a:endParaRPr lang="en-US" altLang="ja-JP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B07E227-E4DA-4D3A-B544-8AE0BD16AE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47" y="1751186"/>
            <a:ext cx="5533695" cy="501339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684AEDCF-CCD0-4261-B293-AFABEF743131}"/>
              </a:ext>
            </a:extLst>
          </p:cNvPr>
          <p:cNvSpPr/>
          <p:nvPr/>
        </p:nvSpPr>
        <p:spPr bwMode="auto">
          <a:xfrm>
            <a:off x="700936" y="2193278"/>
            <a:ext cx="783177" cy="280567"/>
          </a:xfrm>
          <a:prstGeom prst="roundRect">
            <a:avLst/>
          </a:prstGeom>
          <a:noFill/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444846EC-7CD0-46FC-A2BF-198C40FE6073}"/>
              </a:ext>
            </a:extLst>
          </p:cNvPr>
          <p:cNvCxnSpPr>
            <a:cxnSpLocks/>
            <a:stCxn id="6" idx="3"/>
            <a:endCxn id="2" idx="1"/>
          </p:cNvCxnSpPr>
          <p:nvPr/>
        </p:nvCxnSpPr>
        <p:spPr bwMode="auto">
          <a:xfrm flipV="1">
            <a:off x="1484113" y="1858820"/>
            <a:ext cx="4466207" cy="474742"/>
          </a:xfrm>
          <a:prstGeom prst="line">
            <a:avLst/>
          </a:prstGeom>
          <a:noFill/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12A76034-DFBD-4C21-80C3-BE094541AAEF}"/>
              </a:ext>
            </a:extLst>
          </p:cNvPr>
          <p:cNvSpPr/>
          <p:nvPr/>
        </p:nvSpPr>
        <p:spPr bwMode="auto">
          <a:xfrm>
            <a:off x="4167917" y="2171930"/>
            <a:ext cx="1116124" cy="244818"/>
          </a:xfrm>
          <a:prstGeom prst="roundRect">
            <a:avLst/>
          </a:prstGeom>
          <a:noFill/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54EC3FC-81A9-4F8F-834E-288F87C5900B}"/>
              </a:ext>
            </a:extLst>
          </p:cNvPr>
          <p:cNvSpPr txBox="1"/>
          <p:nvPr/>
        </p:nvSpPr>
        <p:spPr>
          <a:xfrm>
            <a:off x="6129157" y="2274463"/>
            <a:ext cx="27013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Narrow down the display target </a:t>
            </a:r>
          </a:p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by entering CIDR</a:t>
            </a:r>
            <a:endParaRPr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3E6294C5-0E8A-4806-9279-737AD4C23A3A}"/>
              </a:ext>
            </a:extLst>
          </p:cNvPr>
          <p:cNvCxnSpPr>
            <a:cxnSpLocks/>
            <a:stCxn id="9" idx="3"/>
            <a:endCxn id="10" idx="1"/>
          </p:cNvCxnSpPr>
          <p:nvPr/>
        </p:nvCxnSpPr>
        <p:spPr bwMode="auto">
          <a:xfrm>
            <a:off x="5284041" y="2294339"/>
            <a:ext cx="845116" cy="241734"/>
          </a:xfrm>
          <a:prstGeom prst="line">
            <a:avLst/>
          </a:prstGeom>
          <a:noFill/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8842A50-D245-4DEB-9B7C-424F4185060B}"/>
              </a:ext>
            </a:extLst>
          </p:cNvPr>
          <p:cNvSpPr txBox="1"/>
          <p:nvPr/>
        </p:nvSpPr>
        <p:spPr>
          <a:xfrm>
            <a:off x="5803069" y="3026783"/>
            <a:ext cx="3013967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Traffic Volume Graph</a:t>
            </a:r>
          </a:p>
          <a:p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Automatically blocked attack traffic </a:t>
            </a:r>
          </a:p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volume can also be displayed</a:t>
            </a:r>
          </a:p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(Automatic block control is under development)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1375DF4B-DE2F-4A7E-A6A2-737BE6391B5A}"/>
              </a:ext>
            </a:extLst>
          </p:cNvPr>
          <p:cNvSpPr/>
          <p:nvPr/>
        </p:nvSpPr>
        <p:spPr bwMode="auto">
          <a:xfrm>
            <a:off x="269374" y="2889471"/>
            <a:ext cx="5341102" cy="1301285"/>
          </a:xfrm>
          <a:prstGeom prst="roundRect">
            <a:avLst/>
          </a:prstGeom>
          <a:noFill/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80388144-DEE9-4A2B-ABB1-49494EF1B39D}"/>
              </a:ext>
            </a:extLst>
          </p:cNvPr>
          <p:cNvCxnSpPr>
            <a:cxnSpLocks/>
          </p:cNvCxnSpPr>
          <p:nvPr/>
        </p:nvCxnSpPr>
        <p:spPr bwMode="auto">
          <a:xfrm flipV="1">
            <a:off x="5600376" y="3335084"/>
            <a:ext cx="327106" cy="222613"/>
          </a:xfrm>
          <a:prstGeom prst="line">
            <a:avLst/>
          </a:prstGeom>
          <a:noFill/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E24B67E-973E-43A5-96D1-B419B14153C9}"/>
              </a:ext>
            </a:extLst>
          </p:cNvPr>
          <p:cNvSpPr txBox="1"/>
          <p:nvPr/>
        </p:nvSpPr>
        <p:spPr>
          <a:xfrm>
            <a:off x="5950320" y="5009243"/>
            <a:ext cx="2996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IP address ranking of attack targets</a:t>
            </a:r>
            <a:endParaRPr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673412A-07D4-46D2-8172-F3CC720B1009}"/>
              </a:ext>
            </a:extLst>
          </p:cNvPr>
          <p:cNvSpPr txBox="1"/>
          <p:nvPr/>
        </p:nvSpPr>
        <p:spPr>
          <a:xfrm>
            <a:off x="5899903" y="5687752"/>
            <a:ext cx="30887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List of detected attacks</a:t>
            </a:r>
          </a:p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(Target IP address, date and time of the attack, reason for detection, etc.)</a:t>
            </a: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C104C5A0-C073-4152-BCFB-88B830D9B58F}"/>
              </a:ext>
            </a:extLst>
          </p:cNvPr>
          <p:cNvSpPr/>
          <p:nvPr/>
        </p:nvSpPr>
        <p:spPr bwMode="auto">
          <a:xfrm>
            <a:off x="219457" y="4406170"/>
            <a:ext cx="2528178" cy="784516"/>
          </a:xfrm>
          <a:prstGeom prst="roundRect">
            <a:avLst/>
          </a:prstGeom>
          <a:noFill/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F890C337-6421-45B3-AC00-37629E2A5FFA}"/>
              </a:ext>
            </a:extLst>
          </p:cNvPr>
          <p:cNvSpPr/>
          <p:nvPr/>
        </p:nvSpPr>
        <p:spPr bwMode="auto">
          <a:xfrm>
            <a:off x="2912425" y="4320575"/>
            <a:ext cx="2687952" cy="784516"/>
          </a:xfrm>
          <a:prstGeom prst="roundRect">
            <a:avLst/>
          </a:prstGeom>
          <a:noFill/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1851E3B0-D1C3-4DA7-B255-0F5FE31D46D8}"/>
              </a:ext>
            </a:extLst>
          </p:cNvPr>
          <p:cNvSpPr/>
          <p:nvPr/>
        </p:nvSpPr>
        <p:spPr bwMode="auto">
          <a:xfrm>
            <a:off x="250162" y="5347311"/>
            <a:ext cx="5350214" cy="901249"/>
          </a:xfrm>
          <a:prstGeom prst="roundRect">
            <a:avLst/>
          </a:prstGeom>
          <a:noFill/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F5CC7FCA-DF3E-4C1C-9DA3-3207FB676548}"/>
              </a:ext>
            </a:extLst>
          </p:cNvPr>
          <p:cNvCxnSpPr>
            <a:cxnSpLocks/>
            <a:stCxn id="20" idx="3"/>
            <a:endCxn id="17" idx="1"/>
          </p:cNvCxnSpPr>
          <p:nvPr/>
        </p:nvCxnSpPr>
        <p:spPr bwMode="auto">
          <a:xfrm>
            <a:off x="5600376" y="5797936"/>
            <a:ext cx="299527" cy="259148"/>
          </a:xfrm>
          <a:prstGeom prst="line">
            <a:avLst/>
          </a:prstGeom>
          <a:noFill/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8BE34481-C97B-4BD8-8DDE-6FFD899F78A2}"/>
              </a:ext>
            </a:extLst>
          </p:cNvPr>
          <p:cNvCxnSpPr>
            <a:cxnSpLocks/>
            <a:stCxn id="19" idx="3"/>
            <a:endCxn id="16" idx="1"/>
          </p:cNvCxnSpPr>
          <p:nvPr/>
        </p:nvCxnSpPr>
        <p:spPr bwMode="auto">
          <a:xfrm>
            <a:off x="5600377" y="4712833"/>
            <a:ext cx="349943" cy="450299"/>
          </a:xfrm>
          <a:prstGeom prst="line">
            <a:avLst/>
          </a:prstGeom>
          <a:noFill/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9C6A2E3-8C51-4580-8623-CBC041D49AF5}"/>
              </a:ext>
            </a:extLst>
          </p:cNvPr>
          <p:cNvSpPr txBox="1"/>
          <p:nvPr/>
        </p:nvSpPr>
        <p:spPr bwMode="auto">
          <a:xfrm>
            <a:off x="1712230" y="5575913"/>
            <a:ext cx="406128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>
                <a:ea typeface="ＭＳ ゴシック" panose="020B0609070205080204" pitchFamily="49" charset="-128"/>
              </a:rPr>
              <a:t>xxx.xxx.xxx.xx</a:t>
            </a:r>
            <a:endParaRPr kumimoji="1" lang="ja-JP" altLang="en-US" sz="400" dirty="0">
              <a:ea typeface="ＭＳ ゴシック" panose="020B0609070205080204" pitchFamily="49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9A08C04-88D3-46E8-9430-74425665E271}"/>
              </a:ext>
            </a:extLst>
          </p:cNvPr>
          <p:cNvSpPr txBox="1"/>
          <p:nvPr/>
        </p:nvSpPr>
        <p:spPr bwMode="auto">
          <a:xfrm>
            <a:off x="3316272" y="4653899"/>
            <a:ext cx="406128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>
                <a:ea typeface="ＭＳ ゴシック" panose="020B0609070205080204" pitchFamily="49" charset="-128"/>
              </a:rPr>
              <a:t>xxx.xxx.xxx.xx</a:t>
            </a:r>
            <a:endParaRPr kumimoji="1" lang="ja-JP" altLang="en-US" sz="400" dirty="0">
              <a:ea typeface="ＭＳ ゴシック" panose="020B0609070205080204" pitchFamily="49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17719E4-C0A3-43C1-963C-123949C7222A}"/>
              </a:ext>
            </a:extLst>
          </p:cNvPr>
          <p:cNvSpPr txBox="1"/>
          <p:nvPr/>
        </p:nvSpPr>
        <p:spPr bwMode="auto">
          <a:xfrm>
            <a:off x="671248" y="5581792"/>
            <a:ext cx="281094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 dirty="0">
                <a:ea typeface="ＭＳ ゴシック" panose="020B0609070205080204" pitchFamily="49" charset="-128"/>
              </a:rPr>
              <a:t>AAA</a:t>
            </a:r>
            <a:r>
              <a:rPr kumimoji="1" lang="ja-JP" altLang="en-US" sz="400" dirty="0">
                <a:ea typeface="ＭＳ ゴシック" panose="020B0609070205080204" pitchFamily="49" charset="-128"/>
              </a:rPr>
              <a:t>学部</a:t>
            </a:r>
            <a:endParaRPr kumimoji="1" lang="en-US" altLang="ja-JP" sz="400" dirty="0">
              <a:ea typeface="ＭＳ ゴシック" panose="020B0609070205080204" pitchFamily="49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7BEF259-EA0F-4772-B02D-C0802306D5E8}"/>
              </a:ext>
            </a:extLst>
          </p:cNvPr>
          <p:cNvSpPr txBox="1"/>
          <p:nvPr/>
        </p:nvSpPr>
        <p:spPr bwMode="auto">
          <a:xfrm>
            <a:off x="1712230" y="5708855"/>
            <a:ext cx="406128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>
                <a:ea typeface="ＭＳ ゴシック" panose="020B0609070205080204" pitchFamily="49" charset="-128"/>
              </a:rPr>
              <a:t>xxx.xxx.xxx.xx</a:t>
            </a:r>
            <a:endParaRPr kumimoji="1" lang="ja-JP" altLang="en-US" sz="400" dirty="0">
              <a:ea typeface="ＭＳ ゴシック" panose="020B0609070205080204" pitchFamily="49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94B116E-383E-418B-A5B8-4CFAE2331D30}"/>
              </a:ext>
            </a:extLst>
          </p:cNvPr>
          <p:cNvSpPr txBox="1"/>
          <p:nvPr/>
        </p:nvSpPr>
        <p:spPr bwMode="auto">
          <a:xfrm>
            <a:off x="1712230" y="5841797"/>
            <a:ext cx="406128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>
                <a:ea typeface="ＭＳ ゴシック" panose="020B0609070205080204" pitchFamily="49" charset="-128"/>
              </a:rPr>
              <a:t>xxx.xxx.xxx.xx</a:t>
            </a:r>
            <a:endParaRPr kumimoji="1" lang="ja-JP" altLang="en-US" sz="400" dirty="0">
              <a:ea typeface="ＭＳ ゴシック" panose="020B0609070205080204" pitchFamily="49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4BB803F7-4464-4D35-A827-85338F612491}"/>
              </a:ext>
            </a:extLst>
          </p:cNvPr>
          <p:cNvSpPr txBox="1"/>
          <p:nvPr/>
        </p:nvSpPr>
        <p:spPr bwMode="auto">
          <a:xfrm>
            <a:off x="1712230" y="5970369"/>
            <a:ext cx="406128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 dirty="0" err="1">
                <a:ea typeface="ＭＳ ゴシック" panose="020B0609070205080204" pitchFamily="49" charset="-128"/>
              </a:rPr>
              <a:t>xxx.xxx.xxx.xx</a:t>
            </a:r>
            <a:endParaRPr kumimoji="1" lang="ja-JP" altLang="en-US" sz="400" dirty="0">
              <a:ea typeface="ＭＳ ゴシック" panose="020B0609070205080204" pitchFamily="49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EF8E8157-DA47-4FFB-AF79-65A87F04B9D9}"/>
              </a:ext>
            </a:extLst>
          </p:cNvPr>
          <p:cNvSpPr txBox="1"/>
          <p:nvPr/>
        </p:nvSpPr>
        <p:spPr bwMode="auto">
          <a:xfrm>
            <a:off x="1712230" y="6092699"/>
            <a:ext cx="406128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>
                <a:ea typeface="ＭＳ ゴシック" panose="020B0609070205080204" pitchFamily="49" charset="-128"/>
              </a:rPr>
              <a:t>xxx.xxx.xxx.xx</a:t>
            </a:r>
            <a:endParaRPr kumimoji="1" lang="ja-JP" altLang="en-US" sz="400" dirty="0">
              <a:ea typeface="ＭＳ ゴシック" panose="020B0609070205080204" pitchFamily="49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B70CC63-C264-4F38-9FE2-6A31018D204B}"/>
              </a:ext>
            </a:extLst>
          </p:cNvPr>
          <p:cNvSpPr txBox="1"/>
          <p:nvPr/>
        </p:nvSpPr>
        <p:spPr bwMode="auto">
          <a:xfrm>
            <a:off x="3316272" y="4833718"/>
            <a:ext cx="406128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>
                <a:ea typeface="ＭＳ ゴシック" panose="020B0609070205080204" pitchFamily="49" charset="-128"/>
              </a:rPr>
              <a:t>xxx.xxx.xxx.xx</a:t>
            </a:r>
            <a:endParaRPr kumimoji="1" lang="ja-JP" altLang="en-US" sz="400" dirty="0">
              <a:ea typeface="ＭＳ ゴシック" panose="020B0609070205080204" pitchFamily="49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E4863B32-AD5D-4E16-AA62-2E8AFFFE0AEE}"/>
              </a:ext>
            </a:extLst>
          </p:cNvPr>
          <p:cNvSpPr txBox="1"/>
          <p:nvPr/>
        </p:nvSpPr>
        <p:spPr bwMode="auto">
          <a:xfrm>
            <a:off x="1285559" y="5581792"/>
            <a:ext cx="293918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 dirty="0">
                <a:ea typeface="ＭＳ ゴシック" panose="020B0609070205080204" pitchFamily="49" charset="-128"/>
              </a:rPr>
              <a:t>XX</a:t>
            </a:r>
            <a:r>
              <a:rPr kumimoji="1" lang="ja-JP" altLang="en-US" sz="400" dirty="0">
                <a:ea typeface="ＭＳ ゴシック" panose="020B0609070205080204" pitchFamily="49" charset="-128"/>
              </a:rPr>
              <a:t>研究室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5FA84BE-B754-458E-BAD1-669E8F0F65F5}"/>
              </a:ext>
            </a:extLst>
          </p:cNvPr>
          <p:cNvSpPr txBox="1"/>
          <p:nvPr/>
        </p:nvSpPr>
        <p:spPr bwMode="auto">
          <a:xfrm>
            <a:off x="1285559" y="5708855"/>
            <a:ext cx="293918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 dirty="0">
                <a:ea typeface="ＭＳ ゴシック" panose="020B0609070205080204" pitchFamily="49" charset="-128"/>
              </a:rPr>
              <a:t>XX</a:t>
            </a:r>
            <a:r>
              <a:rPr kumimoji="1" lang="ja-JP" altLang="en-US" sz="400" dirty="0">
                <a:ea typeface="ＭＳ ゴシック" panose="020B0609070205080204" pitchFamily="49" charset="-128"/>
              </a:rPr>
              <a:t>研究室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D5E1502A-2E6C-44DD-B521-A7BC834A3031}"/>
              </a:ext>
            </a:extLst>
          </p:cNvPr>
          <p:cNvSpPr txBox="1"/>
          <p:nvPr/>
        </p:nvSpPr>
        <p:spPr bwMode="auto">
          <a:xfrm>
            <a:off x="1285559" y="5841797"/>
            <a:ext cx="293918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lang="en-US" altLang="ja-JP" sz="400" dirty="0">
                <a:ea typeface="ＭＳ ゴシック" panose="020B0609070205080204" pitchFamily="49" charset="-128"/>
              </a:rPr>
              <a:t>YY</a:t>
            </a:r>
            <a:r>
              <a:rPr kumimoji="1" lang="ja-JP" altLang="en-US" sz="400" dirty="0">
                <a:ea typeface="ＭＳ ゴシック" panose="020B0609070205080204" pitchFamily="49" charset="-128"/>
              </a:rPr>
              <a:t>研究室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26ED1391-D605-4D69-AA54-CE592316FBDE}"/>
              </a:ext>
            </a:extLst>
          </p:cNvPr>
          <p:cNvSpPr txBox="1"/>
          <p:nvPr/>
        </p:nvSpPr>
        <p:spPr bwMode="auto">
          <a:xfrm>
            <a:off x="671248" y="5710679"/>
            <a:ext cx="281094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 dirty="0">
                <a:ea typeface="ＭＳ ゴシック" panose="020B0609070205080204" pitchFamily="49" charset="-128"/>
              </a:rPr>
              <a:t>AAA</a:t>
            </a:r>
            <a:r>
              <a:rPr kumimoji="1" lang="ja-JP" altLang="en-US" sz="400" dirty="0">
                <a:ea typeface="ＭＳ ゴシック" panose="020B0609070205080204" pitchFamily="49" charset="-128"/>
              </a:rPr>
              <a:t>学部</a:t>
            </a:r>
            <a:endParaRPr kumimoji="1" lang="en-US" altLang="ja-JP" sz="400" dirty="0">
              <a:ea typeface="ＭＳ ゴシック" panose="020B0609070205080204" pitchFamily="49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E634442-2915-4AA4-A3D3-C38E228BF772}"/>
              </a:ext>
            </a:extLst>
          </p:cNvPr>
          <p:cNvSpPr txBox="1"/>
          <p:nvPr/>
        </p:nvSpPr>
        <p:spPr bwMode="auto">
          <a:xfrm>
            <a:off x="671248" y="5839404"/>
            <a:ext cx="281094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 dirty="0">
                <a:ea typeface="ＭＳ ゴシック" panose="020B0609070205080204" pitchFamily="49" charset="-128"/>
              </a:rPr>
              <a:t>AAA</a:t>
            </a:r>
            <a:r>
              <a:rPr kumimoji="1" lang="ja-JP" altLang="en-US" sz="400" dirty="0">
                <a:ea typeface="ＭＳ ゴシック" panose="020B0609070205080204" pitchFamily="49" charset="-128"/>
              </a:rPr>
              <a:t>学部</a:t>
            </a:r>
            <a:endParaRPr kumimoji="1" lang="en-US" altLang="ja-JP" sz="400" dirty="0">
              <a:ea typeface="ＭＳ ゴシック" panose="020B0609070205080204" pitchFamily="49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C4F4DB6-6731-43FF-8955-DB73E087900B}"/>
              </a:ext>
            </a:extLst>
          </p:cNvPr>
          <p:cNvSpPr txBox="1"/>
          <p:nvPr/>
        </p:nvSpPr>
        <p:spPr bwMode="auto">
          <a:xfrm>
            <a:off x="1285559" y="5976471"/>
            <a:ext cx="293918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lang="en-US" altLang="ja-JP" sz="400" dirty="0">
                <a:ea typeface="ＭＳ ゴシック" panose="020B0609070205080204" pitchFamily="49" charset="-128"/>
              </a:rPr>
              <a:t>YY</a:t>
            </a:r>
            <a:r>
              <a:rPr kumimoji="1" lang="ja-JP" altLang="en-US" sz="400" dirty="0">
                <a:ea typeface="ＭＳ ゴシック" panose="020B0609070205080204" pitchFamily="49" charset="-128"/>
              </a:rPr>
              <a:t>研究室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4E980FD8-2E9C-45FA-95A5-E7A0250790E5}"/>
              </a:ext>
            </a:extLst>
          </p:cNvPr>
          <p:cNvSpPr txBox="1"/>
          <p:nvPr/>
        </p:nvSpPr>
        <p:spPr bwMode="auto">
          <a:xfrm>
            <a:off x="671248" y="5974078"/>
            <a:ext cx="281094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 dirty="0">
                <a:ea typeface="ＭＳ ゴシック" panose="020B0609070205080204" pitchFamily="49" charset="-128"/>
              </a:rPr>
              <a:t>AAA</a:t>
            </a:r>
            <a:r>
              <a:rPr kumimoji="1" lang="ja-JP" altLang="en-US" sz="400" dirty="0">
                <a:ea typeface="ＭＳ ゴシック" panose="020B0609070205080204" pitchFamily="49" charset="-128"/>
              </a:rPr>
              <a:t>学部</a:t>
            </a:r>
            <a:endParaRPr kumimoji="1" lang="en-US" altLang="ja-JP" sz="400" dirty="0">
              <a:ea typeface="ＭＳ ゴシック" panose="020B0609070205080204" pitchFamily="49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83BAC94-119F-4C2A-BB12-8689D7A66FE9}"/>
              </a:ext>
            </a:extLst>
          </p:cNvPr>
          <p:cNvSpPr txBox="1"/>
          <p:nvPr/>
        </p:nvSpPr>
        <p:spPr bwMode="auto">
          <a:xfrm>
            <a:off x="1285559" y="6099404"/>
            <a:ext cx="335596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kumimoji="1" lang="en-US" altLang="ja-JP" sz="400" dirty="0">
                <a:ea typeface="ＭＳ ゴシック" panose="020B0609070205080204" pitchFamily="49" charset="-128"/>
              </a:rPr>
              <a:t>ZZ</a:t>
            </a:r>
            <a:r>
              <a:rPr kumimoji="1" lang="ja-JP" altLang="en-US" sz="400" dirty="0">
                <a:ea typeface="ＭＳ ゴシック" panose="020B0609070205080204" pitchFamily="49" charset="-128"/>
              </a:rPr>
              <a:t>センター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3172B4DB-FC24-439D-A820-B34098BC31D0}"/>
              </a:ext>
            </a:extLst>
          </p:cNvPr>
          <p:cNvSpPr txBox="1"/>
          <p:nvPr/>
        </p:nvSpPr>
        <p:spPr bwMode="auto">
          <a:xfrm>
            <a:off x="671248" y="6097011"/>
            <a:ext cx="374068" cy="615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6000" tIns="0" rIns="36000" bIns="0" rtlCol="0">
            <a:spAutoFit/>
          </a:bodyPr>
          <a:lstStyle/>
          <a:p>
            <a:r>
              <a:rPr lang="en-US" altLang="ja-JP" sz="400" dirty="0">
                <a:ea typeface="ＭＳ ゴシック" panose="020B0609070205080204" pitchFamily="49" charset="-128"/>
              </a:rPr>
              <a:t>BBB</a:t>
            </a:r>
            <a:r>
              <a:rPr lang="ja-JP" altLang="en-US" sz="400" dirty="0">
                <a:ea typeface="ＭＳ ゴシック" panose="020B0609070205080204" pitchFamily="49" charset="-128"/>
              </a:rPr>
              <a:t>グループ</a:t>
            </a:r>
            <a:endParaRPr kumimoji="1" lang="en-US" altLang="ja-JP" sz="400" dirty="0">
              <a:ea typeface="ＭＳ ゴシック" panose="020B0609070205080204" pitchFamily="49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9843A363-A7F8-C880-6B2A-A94B65B354CD}"/>
              </a:ext>
            </a:extLst>
          </p:cNvPr>
          <p:cNvSpPr txBox="1">
            <a:spLocks noChangeAspect="1"/>
          </p:cNvSpPr>
          <p:nvPr/>
        </p:nvSpPr>
        <p:spPr bwMode="auto">
          <a:xfrm>
            <a:off x="115294" y="1033996"/>
            <a:ext cx="8913411" cy="3986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72000" rIns="0" bIns="1800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179388" indent="-179388" eaLnBrk="0" fontAlgn="base" hangingPunct="0">
              <a:spcBef>
                <a:spcPts val="600"/>
              </a:spcBef>
              <a:spcAft>
                <a:spcPct val="0"/>
              </a:spcAft>
              <a:buFont typeface="メイリオ" panose="020B0604030504040204" pitchFamily="50" charset="-128"/>
              <a:buChar char="•"/>
              <a:tabLst>
                <a:tab pos="179388" algn="l"/>
              </a:tabLst>
              <a:defRPr b="1">
                <a:latin typeface="+mn-ea"/>
              </a:defRPr>
            </a:lvl1pPr>
            <a:lvl2pPr marL="714375" lvl="1" indent="-266700" eaLnBrk="0" fontAlgn="base" hangingPunct="0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1600" b="1">
                <a:latin typeface="+mn-ea"/>
              </a:defRPr>
            </a:lvl2pPr>
            <a:lvl3pPr marL="1235075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643063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2057400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buChar char="•"/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buChar char="•"/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buChar char="•"/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buChar char="•"/>
            </a:lvl9pPr>
          </a:lstStyle>
          <a:p>
            <a:r>
              <a:rPr kumimoji="1"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Provides traffic graph and attack detection list</a:t>
            </a:r>
            <a:endParaRPr kumimoji="1" lang="ja-JP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タイトル 1">
            <a:extLst>
              <a:ext uri="{FF2B5EF4-FFF2-40B4-BE49-F238E27FC236}">
                <a16:creationId xmlns:a16="http://schemas.microsoft.com/office/drawing/2014/main" id="{FB529A65-86DB-4411-C9ED-7A23D17D4854}"/>
              </a:ext>
            </a:extLst>
          </p:cNvPr>
          <p:cNvSpPr txBox="1">
            <a:spLocks/>
          </p:cNvSpPr>
          <p:nvPr/>
        </p:nvSpPr>
        <p:spPr>
          <a:xfrm>
            <a:off x="72000" y="180000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3600" b="1" baseline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メイリオ" panose="020B0604030504040204" pitchFamily="5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5pPr>
            <a:lvl6pPr marL="422039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6pPr>
            <a:lvl7pPr marL="844078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7pPr>
            <a:lvl8pPr marL="1266117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8pPr>
            <a:lvl9pPr marL="1688155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9pPr>
          </a:lstStyle>
          <a:p>
            <a:r>
              <a:rPr lang="en-US" altLang="ja-JP" kern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Overview</a:t>
            </a:r>
            <a:endParaRPr lang="ja-JP" altLang="en-US" kern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B04814-8BB6-4D98-42DF-5245B755A6D8}"/>
              </a:ext>
            </a:extLst>
          </p:cNvPr>
          <p:cNvSpPr txBox="1"/>
          <p:nvPr/>
        </p:nvSpPr>
        <p:spPr bwMode="auto">
          <a:xfrm>
            <a:off x="5950320" y="1597210"/>
            <a:ext cx="32784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Narrow down the time period to display</a:t>
            </a:r>
          </a:p>
          <a:p>
            <a:r>
              <a:rPr lang="ja-JP" altLang="en-US" sz="1400">
                <a:latin typeface="Arial" panose="020B0604020202020204" pitchFamily="34" charset="0"/>
                <a:cs typeface="Arial" panose="020B0604020202020204" pitchFamily="34" charset="0"/>
              </a:rPr>
              <a:t>（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Last 24 hours by default</a:t>
            </a:r>
            <a:r>
              <a:rPr lang="ja-JP" altLang="en-US" sz="1400"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  <a:endParaRPr kumimoji="1"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879580E-5F99-697F-8178-C66E90D38F65}"/>
              </a:ext>
            </a:extLst>
          </p:cNvPr>
          <p:cNvSpPr txBox="1"/>
          <p:nvPr/>
        </p:nvSpPr>
        <p:spPr>
          <a:xfrm>
            <a:off x="486390" y="4676372"/>
            <a:ext cx="2223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Detection Status</a:t>
            </a:r>
          </a:p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(Under Attack or not, etc.)</a:t>
            </a:r>
          </a:p>
        </p:txBody>
      </p:sp>
    </p:spTree>
    <p:extLst>
      <p:ext uri="{BB962C8B-B14F-4D97-AF65-F5344CB8AC3E}">
        <p14:creationId xmlns:p14="http://schemas.microsoft.com/office/powerpoint/2010/main" val="835309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775B359-014C-4CF9-9657-CDE679E32C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734E5C-D2E7-4C5B-8640-B2632EC27B41}" type="slidenum">
              <a:rPr lang="en-US" altLang="ja-JP" smtClean="0"/>
              <a:pPr>
                <a:defRPr/>
              </a:pPr>
              <a:t>14</a:t>
            </a:fld>
            <a:endParaRPr lang="en-US" altLang="ja-JP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77B4D47-B094-416C-BA54-42E2B62FA6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775" y="1660700"/>
            <a:ext cx="4962525" cy="23493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FE17DA4-4C40-43F8-A1A6-F38A5A71B1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648" y="4525148"/>
            <a:ext cx="4547602" cy="22239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楕円 6">
            <a:extLst>
              <a:ext uri="{FF2B5EF4-FFF2-40B4-BE49-F238E27FC236}">
                <a16:creationId xmlns:a16="http://schemas.microsoft.com/office/drawing/2014/main" id="{077312EE-AA8E-4709-8673-C4C10498C038}"/>
              </a:ext>
            </a:extLst>
          </p:cNvPr>
          <p:cNvSpPr/>
          <p:nvPr/>
        </p:nvSpPr>
        <p:spPr bwMode="auto">
          <a:xfrm>
            <a:off x="420963" y="3057525"/>
            <a:ext cx="367749" cy="219075"/>
          </a:xfrm>
          <a:prstGeom prst="ellipse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  <a:ea typeface="+mn-ea"/>
            </a:endParaRPr>
          </a:p>
        </p:txBody>
      </p:sp>
      <p:cxnSp>
        <p:nvCxnSpPr>
          <p:cNvPr id="9" name="コネクタ: カギ線 8">
            <a:extLst>
              <a:ext uri="{FF2B5EF4-FFF2-40B4-BE49-F238E27FC236}">
                <a16:creationId xmlns:a16="http://schemas.microsoft.com/office/drawing/2014/main" id="{D4785365-1198-4F6D-A38C-2FB5CE4EFF77}"/>
              </a:ext>
            </a:extLst>
          </p:cNvPr>
          <p:cNvCxnSpPr>
            <a:cxnSpLocks/>
            <a:stCxn id="7" idx="2"/>
            <a:endCxn id="10" idx="1"/>
          </p:cNvCxnSpPr>
          <p:nvPr/>
        </p:nvCxnSpPr>
        <p:spPr bwMode="auto">
          <a:xfrm rot="10800000" flipH="1" flipV="1">
            <a:off x="420962" y="3167063"/>
            <a:ext cx="238885" cy="2354878"/>
          </a:xfrm>
          <a:prstGeom prst="bentConnector3">
            <a:avLst>
              <a:gd name="adj1" fmla="val -95695"/>
            </a:avLst>
          </a:prstGeom>
          <a:noFill/>
          <a:ln w="28575">
            <a:solidFill>
              <a:srgbClr val="FF0000"/>
            </a:solidFill>
            <a:miter lim="800000"/>
            <a:headEnd type="none" w="med" len="med"/>
            <a:tailEnd type="arrow" w="med" len="med"/>
          </a:ln>
        </p:spPr>
      </p:cxn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ADE13DB-DCF8-4172-96C1-F828F7D09A78}"/>
              </a:ext>
            </a:extLst>
          </p:cNvPr>
          <p:cNvSpPr/>
          <p:nvPr/>
        </p:nvSpPr>
        <p:spPr bwMode="auto">
          <a:xfrm>
            <a:off x="659848" y="4883748"/>
            <a:ext cx="4181475" cy="127638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  <a:ea typeface="+mn-ea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E192C44-9745-4E34-BF7F-B28C1AF02F32}"/>
              </a:ext>
            </a:extLst>
          </p:cNvPr>
          <p:cNvSpPr txBox="1"/>
          <p:nvPr/>
        </p:nvSpPr>
        <p:spPr bwMode="auto">
          <a:xfrm>
            <a:off x="83586" y="4111511"/>
            <a:ext cx="5857181" cy="33855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Click the "+" icon from the attack list to display the traffic graph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77D76FDF-81A3-4DEE-BDA1-30C6B885D3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1614" y="2697245"/>
            <a:ext cx="2169669" cy="1274786"/>
          </a:xfrm>
          <a:prstGeom prst="rect">
            <a:avLst/>
          </a:prstGeom>
          <a:ln>
            <a:solidFill>
              <a:srgbClr val="FF9900"/>
            </a:solidFill>
          </a:ln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60EA255-E26A-4A6F-8235-70FB1140424E}"/>
              </a:ext>
            </a:extLst>
          </p:cNvPr>
          <p:cNvSpPr txBox="1"/>
          <p:nvPr/>
        </p:nvSpPr>
        <p:spPr bwMode="auto">
          <a:xfrm>
            <a:off x="6014094" y="1662923"/>
            <a:ext cx="23294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Print (Browser function)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166310F5-0DFC-4BAB-BC24-6BEEE13450F2}"/>
              </a:ext>
            </a:extLst>
          </p:cNvPr>
          <p:cNvSpPr/>
          <p:nvPr/>
        </p:nvSpPr>
        <p:spPr bwMode="auto">
          <a:xfrm>
            <a:off x="553701" y="2134096"/>
            <a:ext cx="989349" cy="248404"/>
          </a:xfrm>
          <a:prstGeom prst="roundRect">
            <a:avLst/>
          </a:prstGeom>
          <a:noFill/>
          <a:ln w="2857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A67542B-5924-4168-91BE-EE6FB619FD3E}"/>
              </a:ext>
            </a:extLst>
          </p:cNvPr>
          <p:cNvCxnSpPr>
            <a:cxnSpLocks/>
            <a:stCxn id="18" idx="3"/>
            <a:endCxn id="14" idx="1"/>
          </p:cNvCxnSpPr>
          <p:nvPr/>
        </p:nvCxnSpPr>
        <p:spPr bwMode="auto">
          <a:xfrm>
            <a:off x="1543050" y="2258298"/>
            <a:ext cx="4288564" cy="10763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99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DEE339F-E431-4E99-8EF5-433314523863}"/>
              </a:ext>
            </a:extLst>
          </p:cNvPr>
          <p:cNvSpPr txBox="1"/>
          <p:nvPr/>
        </p:nvSpPr>
        <p:spPr bwMode="auto">
          <a:xfrm>
            <a:off x="5162162" y="4627858"/>
            <a:ext cx="403334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Narrow down the attack detection results to be displayed</a:t>
            </a:r>
          </a:p>
          <a:p>
            <a:r>
              <a:rPr lang="ja-JP" altLang="en-US" sz="1200">
                <a:latin typeface="Arial" panose="020B0604020202020204" pitchFamily="34" charset="0"/>
                <a:cs typeface="Arial" panose="020B0604020202020204" pitchFamily="34" charset="0"/>
              </a:rPr>
              <a:t>・</a:t>
            </a:r>
            <a:r>
              <a:rPr lang="en-US" altLang="ja-JP" sz="1200" u="sng" dirty="0">
                <a:latin typeface="Arial" panose="020B0604020202020204" pitchFamily="34" charset="0"/>
                <a:cs typeface="Arial" panose="020B0604020202020204" pitchFamily="34" charset="0"/>
              </a:rPr>
              <a:t>IP address</a:t>
            </a:r>
          </a:p>
          <a:p>
            <a:r>
              <a:rPr lang="ja-JP" altLang="en-US" sz="1200">
                <a:latin typeface="Arial" panose="020B0604020202020204" pitchFamily="34" charset="0"/>
                <a:cs typeface="Arial" panose="020B0604020202020204" pitchFamily="34" charset="0"/>
              </a:rPr>
              <a:t>　　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IP address of the attack target</a:t>
            </a:r>
          </a:p>
          <a:p>
            <a:r>
              <a:rPr kumimoji="1" lang="ja-JP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・</a:t>
            </a:r>
            <a:r>
              <a:rPr kumimoji="1" lang="en-US" altLang="ja-JP" sz="1200" u="sng" dirty="0">
                <a:latin typeface="Arial" panose="020B0604020202020204" pitchFamily="34" charset="0"/>
                <a:cs typeface="Arial" panose="020B0604020202020204" pitchFamily="34" charset="0"/>
              </a:rPr>
              <a:t>Attack ID</a:t>
            </a:r>
          </a:p>
          <a:p>
            <a:r>
              <a:rPr lang="ja-JP" altLang="en-US" sz="1200">
                <a:latin typeface="Arial" panose="020B0604020202020204" pitchFamily="34" charset="0"/>
                <a:cs typeface="Arial" panose="020B0604020202020204" pitchFamily="34" charset="0"/>
              </a:rPr>
              <a:t>　　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ID for attack identification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ja-JP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・</a:t>
            </a:r>
            <a:r>
              <a:rPr lang="en-US" altLang="ja-JP" sz="1200" u="sng" dirty="0">
                <a:latin typeface="Arial" panose="020B0604020202020204" pitchFamily="34" charset="0"/>
                <a:cs typeface="Arial" panose="020B0604020202020204" pitchFamily="34" charset="0"/>
              </a:rPr>
              <a:t>Asset Name</a:t>
            </a:r>
          </a:p>
          <a:p>
            <a:r>
              <a:rPr lang="ja-JP" altLang="en-US" sz="1200">
                <a:latin typeface="Arial" panose="020B0604020202020204" pitchFamily="34" charset="0"/>
                <a:cs typeface="Arial" panose="020B0604020202020204" pitchFamily="34" charset="0"/>
              </a:rPr>
              <a:t>　　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Subnet name as defined by the institution's admin</a:t>
            </a:r>
          </a:p>
          <a:p>
            <a:r>
              <a:rPr kumimoji="1" lang="ja-JP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・</a:t>
            </a:r>
            <a:r>
              <a:rPr kumimoji="1" lang="en-US" altLang="ja-JP" sz="1200" u="sng" dirty="0">
                <a:latin typeface="Arial" panose="020B0604020202020204" pitchFamily="34" charset="0"/>
                <a:cs typeface="Arial" panose="020B0604020202020204" pitchFamily="34" charset="0"/>
              </a:rPr>
              <a:t>Asset Group</a:t>
            </a:r>
          </a:p>
          <a:p>
            <a:r>
              <a:rPr lang="ja-JP" altLang="en-US" sz="1200">
                <a:latin typeface="Arial" panose="020B0604020202020204" pitchFamily="34" charset="0"/>
                <a:cs typeface="Arial" panose="020B0604020202020204" pitchFamily="34" charset="0"/>
              </a:rPr>
              <a:t>　　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Subnet group name as defined by the institution’s </a:t>
            </a:r>
            <a:b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       admin</a:t>
            </a: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6F7ECF15-5AD2-4B88-B1D6-30872AD99D70}"/>
              </a:ext>
            </a:extLst>
          </p:cNvPr>
          <p:cNvSpPr/>
          <p:nvPr/>
        </p:nvSpPr>
        <p:spPr bwMode="auto">
          <a:xfrm>
            <a:off x="553701" y="2382500"/>
            <a:ext cx="989349" cy="248404"/>
          </a:xfrm>
          <a:prstGeom prst="roundRect">
            <a:avLst/>
          </a:prstGeom>
          <a:noFill/>
          <a:ln w="2857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0DBBF33A-FB8C-4102-8ADE-85B04E686A32}"/>
              </a:ext>
            </a:extLst>
          </p:cNvPr>
          <p:cNvSpPr/>
          <p:nvPr/>
        </p:nvSpPr>
        <p:spPr bwMode="auto">
          <a:xfrm>
            <a:off x="4547549" y="1974484"/>
            <a:ext cx="519702" cy="248404"/>
          </a:xfrm>
          <a:prstGeom prst="roundRect">
            <a:avLst/>
          </a:prstGeom>
          <a:noFill/>
          <a:ln w="2857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B874C40B-299F-4DA6-9E92-24846B935DE6}"/>
              </a:ext>
            </a:extLst>
          </p:cNvPr>
          <p:cNvCxnSpPr>
            <a:cxnSpLocks/>
            <a:stCxn id="27" idx="3"/>
            <a:endCxn id="15" idx="1"/>
          </p:cNvCxnSpPr>
          <p:nvPr/>
        </p:nvCxnSpPr>
        <p:spPr bwMode="auto">
          <a:xfrm flipV="1">
            <a:off x="5067251" y="1832200"/>
            <a:ext cx="946843" cy="2664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99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D07F778B-854E-4375-8AF8-2EDBBAE2A995}"/>
              </a:ext>
            </a:extLst>
          </p:cNvPr>
          <p:cNvCxnSpPr>
            <a:cxnSpLocks/>
            <a:stCxn id="23" idx="3"/>
            <a:endCxn id="34" idx="1"/>
          </p:cNvCxnSpPr>
          <p:nvPr/>
        </p:nvCxnSpPr>
        <p:spPr bwMode="auto">
          <a:xfrm flipV="1">
            <a:off x="1543050" y="2323018"/>
            <a:ext cx="4287222" cy="18368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99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52A1284-F15A-418B-8CA6-E82E7B677F69}"/>
              </a:ext>
            </a:extLst>
          </p:cNvPr>
          <p:cNvSpPr txBox="1"/>
          <p:nvPr/>
        </p:nvSpPr>
        <p:spPr bwMode="auto">
          <a:xfrm>
            <a:off x="5830272" y="2061408"/>
            <a:ext cx="32784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Narrow down the time period to display</a:t>
            </a:r>
          </a:p>
          <a:p>
            <a:r>
              <a:rPr lang="ja-JP" altLang="en-US" sz="1400">
                <a:latin typeface="Arial" panose="020B0604020202020204" pitchFamily="34" charset="0"/>
                <a:cs typeface="Arial" panose="020B0604020202020204" pitchFamily="34" charset="0"/>
              </a:rPr>
              <a:t>（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Last 24 hours by default</a:t>
            </a:r>
            <a:r>
              <a:rPr lang="ja-JP" altLang="en-US" sz="1400"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  <a:endParaRPr kumimoji="1"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CA533E2E-BB1B-B260-C407-2319783DCA88}"/>
              </a:ext>
            </a:extLst>
          </p:cNvPr>
          <p:cNvSpPr txBox="1">
            <a:spLocks/>
          </p:cNvSpPr>
          <p:nvPr/>
        </p:nvSpPr>
        <p:spPr>
          <a:xfrm>
            <a:off x="83586" y="85529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3600" b="1" baseline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メイリオ" panose="020B0604030504040204" pitchFamily="5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5pPr>
            <a:lvl6pPr marL="422039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6pPr>
            <a:lvl7pPr marL="844078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7pPr>
            <a:lvl8pPr marL="1266117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8pPr>
            <a:lvl9pPr marL="1688155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9pPr>
          </a:lstStyle>
          <a:p>
            <a:r>
              <a:rPr lang="en-US" altLang="ja-JP" kern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Analysis</a:t>
            </a:r>
            <a:endParaRPr lang="ja-JP" altLang="en-US" kern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7181DB1-9322-E2AD-62B1-471B5066F119}"/>
              </a:ext>
            </a:extLst>
          </p:cNvPr>
          <p:cNvSpPr txBox="1">
            <a:spLocks noChangeAspect="1"/>
          </p:cNvSpPr>
          <p:nvPr/>
        </p:nvSpPr>
        <p:spPr bwMode="auto">
          <a:xfrm>
            <a:off x="158589" y="789263"/>
            <a:ext cx="8913411" cy="7218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72000" rIns="0" bIns="1800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179388" indent="-179388" eaLnBrk="0" fontAlgn="base" hangingPunct="0">
              <a:spcBef>
                <a:spcPts val="600"/>
              </a:spcBef>
              <a:spcAft>
                <a:spcPct val="0"/>
              </a:spcAft>
              <a:buFont typeface="メイリオ" panose="020B0604030504040204" pitchFamily="50" charset="-128"/>
              <a:buChar char="•"/>
              <a:tabLst>
                <a:tab pos="179388" algn="l"/>
              </a:tabLst>
              <a:defRPr b="1">
                <a:latin typeface="+mn-ea"/>
              </a:defRPr>
            </a:lvl1pPr>
            <a:lvl2pPr marL="714375" lvl="1" indent="-266700" eaLnBrk="0" fontAlgn="base" hangingPunct="0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1600" b="1">
                <a:latin typeface="+mn-ea"/>
              </a:defRPr>
            </a:lvl2pPr>
            <a:lvl3pPr marL="1235075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643063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2057400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buChar char="•"/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buChar char="•"/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buChar char="•"/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buChar char="•"/>
            </a:lvl9pPr>
          </a:lstStyle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Provides information on detected DDoS attacks</a:t>
            </a:r>
          </a:p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Traffic graphs for individual attacks can be viewed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EA318C4-FC35-D62B-21DB-240BEB807527}"/>
              </a:ext>
            </a:extLst>
          </p:cNvPr>
          <p:cNvCxnSpPr>
            <a:cxnSpLocks/>
            <a:stCxn id="14" idx="2"/>
          </p:cNvCxnSpPr>
          <p:nvPr/>
        </p:nvCxnSpPr>
        <p:spPr bwMode="auto">
          <a:xfrm flipH="1">
            <a:off x="6365631" y="3972031"/>
            <a:ext cx="550818" cy="65272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99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507551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775B359-014C-4CF9-9657-CDE679E32C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734E5C-D2E7-4C5B-8640-B2632EC27B41}" type="slidenum">
              <a:rPr lang="en-US" altLang="ja-JP" smtClean="0"/>
              <a:pPr>
                <a:defRPr/>
              </a:pPr>
              <a:t>15</a:t>
            </a:fld>
            <a:endParaRPr lang="en-US" altLang="ja-JP"/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CA533E2E-BB1B-B260-C407-2319783DCA88}"/>
              </a:ext>
            </a:extLst>
          </p:cNvPr>
          <p:cNvSpPr txBox="1">
            <a:spLocks/>
          </p:cNvSpPr>
          <p:nvPr/>
        </p:nvSpPr>
        <p:spPr>
          <a:xfrm>
            <a:off x="72000" y="180000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3600" b="1" baseline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メイリオ" panose="020B0604030504040204" pitchFamily="5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5pPr>
            <a:lvl6pPr marL="422039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6pPr>
            <a:lvl7pPr marL="844078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7pPr>
            <a:lvl8pPr marL="1266117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8pPr>
            <a:lvl9pPr marL="1688155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9pPr>
          </a:lstStyle>
          <a:p>
            <a:r>
              <a:rPr lang="en-US" altLang="ja-JP" kern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Attack Detection List</a:t>
            </a:r>
            <a:endParaRPr lang="ja-JP" altLang="en-US" kern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7181DB1-9322-E2AD-62B1-471B5066F119}"/>
              </a:ext>
            </a:extLst>
          </p:cNvPr>
          <p:cNvSpPr txBox="1">
            <a:spLocks noChangeAspect="1"/>
          </p:cNvSpPr>
          <p:nvPr/>
        </p:nvSpPr>
        <p:spPr bwMode="auto">
          <a:xfrm>
            <a:off x="115294" y="1120531"/>
            <a:ext cx="8913411" cy="14297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72000" rIns="0" bIns="1800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179388" indent="-179388" eaLnBrk="0" fontAlgn="base" hangingPunct="0">
              <a:spcBef>
                <a:spcPts val="600"/>
              </a:spcBef>
              <a:spcAft>
                <a:spcPct val="0"/>
              </a:spcAft>
              <a:buFont typeface="メイリオ" panose="020B0604030504040204" pitchFamily="50" charset="-128"/>
              <a:buChar char="•"/>
              <a:tabLst>
                <a:tab pos="179388" algn="l"/>
              </a:tabLst>
              <a:defRPr b="1">
                <a:latin typeface="+mn-ea"/>
              </a:defRPr>
            </a:lvl1pPr>
            <a:lvl2pPr marL="714375" lvl="1" indent="-266700" eaLnBrk="0" fontAlgn="base" hangingPunct="0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1600" b="1">
                <a:latin typeface="+mn-ea"/>
              </a:defRPr>
            </a:lvl2pPr>
            <a:lvl3pPr marL="1235075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643063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2057400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buChar char="•"/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buChar char="•"/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buChar char="•"/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buChar char="•"/>
            </a:lvl9pPr>
          </a:lstStyle>
          <a:p>
            <a:pPr marL="268288" indent="-268288" eaLnBrk="1" hangingPunct="1">
              <a:buClr>
                <a:schemeClr val="tx1"/>
              </a:buClr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Extracts and lists attack information for registered IP addresses</a:t>
            </a:r>
          </a:p>
          <a:p>
            <a:pPr marL="0" indent="0" eaLnBrk="1" hangingPunct="1">
              <a:buClr>
                <a:schemeClr val="tx1"/>
              </a:buClr>
              <a:buNone/>
            </a:pPr>
            <a:r>
              <a:rPr lang="ja-JP" altLang="en-US">
                <a:latin typeface="Arial" panose="020B0604020202020204" pitchFamily="34" charset="0"/>
                <a:cs typeface="Arial" panose="020B0604020202020204" pitchFamily="34" charset="0"/>
              </a:rPr>
              <a:t>　①</a:t>
            </a:r>
            <a:r>
              <a:rPr lang="en-US" altLang="ja-JP" i="0" u="none" strike="noStrike" dirty="0">
                <a:solidFill>
                  <a:srgbClr val="1B1E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IP addresses targeted by the attack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Clr>
                <a:schemeClr val="tx1"/>
              </a:buClr>
              <a:buNone/>
            </a:pPr>
            <a:r>
              <a:rPr lang="ja-JP" altLang="en-US">
                <a:latin typeface="Arial" panose="020B0604020202020204" pitchFamily="34" charset="0"/>
                <a:cs typeface="Arial" panose="020B0604020202020204" pitchFamily="34" charset="0"/>
              </a:rPr>
              <a:t>　②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Attack summary (TCP PSH/ACK Flood, UDP Reflection, etc.)</a:t>
            </a:r>
          </a:p>
          <a:p>
            <a:pPr marL="0" indent="0" eaLnBrk="1" hangingPunct="1">
              <a:buClr>
                <a:schemeClr val="tx1"/>
              </a:buClr>
              <a:buNone/>
            </a:pPr>
            <a:r>
              <a:rPr lang="ja-JP" altLang="en-US">
                <a:latin typeface="Arial" panose="020B0604020202020204" pitchFamily="34" charset="0"/>
                <a:cs typeface="Arial" panose="020B0604020202020204" pitchFamily="34" charset="0"/>
              </a:rPr>
              <a:t>　③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Services targeted by the attack (protocol, port number, etc.)</a:t>
            </a:r>
          </a:p>
        </p:txBody>
      </p:sp>
      <p:graphicFrame>
        <p:nvGraphicFramePr>
          <p:cNvPr id="2" name="表 6">
            <a:extLst>
              <a:ext uri="{FF2B5EF4-FFF2-40B4-BE49-F238E27FC236}">
                <a16:creationId xmlns:a16="http://schemas.microsoft.com/office/drawing/2014/main" id="{CE8C912E-4F2F-F79C-A590-46D4C1DDA6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422210"/>
              </p:ext>
            </p:extLst>
          </p:nvPr>
        </p:nvGraphicFramePr>
        <p:xfrm>
          <a:off x="151200" y="2874582"/>
          <a:ext cx="8821462" cy="1760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4215">
                  <a:extLst>
                    <a:ext uri="{9D8B030D-6E8A-4147-A177-3AD203B41FA5}">
                      <a16:colId xmlns:a16="http://schemas.microsoft.com/office/drawing/2014/main" val="3159751602"/>
                    </a:ext>
                  </a:extLst>
                </a:gridCol>
                <a:gridCol w="751411">
                  <a:extLst>
                    <a:ext uri="{9D8B030D-6E8A-4147-A177-3AD203B41FA5}">
                      <a16:colId xmlns:a16="http://schemas.microsoft.com/office/drawing/2014/main" val="4242492537"/>
                    </a:ext>
                  </a:extLst>
                </a:gridCol>
                <a:gridCol w="1037824">
                  <a:extLst>
                    <a:ext uri="{9D8B030D-6E8A-4147-A177-3AD203B41FA5}">
                      <a16:colId xmlns:a16="http://schemas.microsoft.com/office/drawing/2014/main" val="219888912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83875474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209878595"/>
                    </a:ext>
                  </a:extLst>
                </a:gridCol>
                <a:gridCol w="1065335">
                  <a:extLst>
                    <a:ext uri="{9D8B030D-6E8A-4147-A177-3AD203B41FA5}">
                      <a16:colId xmlns:a16="http://schemas.microsoft.com/office/drawing/2014/main" val="3721978341"/>
                    </a:ext>
                  </a:extLst>
                </a:gridCol>
                <a:gridCol w="773723">
                  <a:extLst>
                    <a:ext uri="{9D8B030D-6E8A-4147-A177-3AD203B41FA5}">
                      <a16:colId xmlns:a16="http://schemas.microsoft.com/office/drawing/2014/main" val="3442911102"/>
                    </a:ext>
                  </a:extLst>
                </a:gridCol>
                <a:gridCol w="833022">
                  <a:extLst>
                    <a:ext uri="{9D8B030D-6E8A-4147-A177-3AD203B41FA5}">
                      <a16:colId xmlns:a16="http://schemas.microsoft.com/office/drawing/2014/main" val="3398630145"/>
                    </a:ext>
                  </a:extLst>
                </a:gridCol>
                <a:gridCol w="1633332">
                  <a:extLst>
                    <a:ext uri="{9D8B030D-6E8A-4147-A177-3AD203B41FA5}">
                      <a16:colId xmlns:a16="http://schemas.microsoft.com/office/drawing/2014/main" val="38391219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Asset Group</a:t>
                      </a:r>
                      <a:endParaRPr kumimoji="1" lang="ja-JP" alt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Asset Name</a:t>
                      </a:r>
                      <a:endParaRPr kumimoji="1" lang="ja-JP" altLang="en-US" sz="120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Target IP</a:t>
                      </a:r>
                      <a:endParaRPr kumimoji="1" lang="ja-JP" altLang="en-US" sz="120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Attack Status</a:t>
                      </a:r>
                      <a:endParaRPr kumimoji="1" lang="ja-JP" altLang="en-US" sz="120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Start time</a:t>
                      </a:r>
                      <a:endParaRPr kumimoji="1" lang="ja-JP" altLang="en-US" sz="120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Duration</a:t>
                      </a:r>
                      <a:endParaRPr kumimoji="1" lang="ja-JP" altLang="en-US" sz="120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Peak</a:t>
                      </a:r>
                    </a:p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[Mbps]</a:t>
                      </a:r>
                      <a:endParaRPr kumimoji="1" lang="ja-JP" altLang="en-US" sz="120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Attack Volume</a:t>
                      </a:r>
                      <a:endParaRPr kumimoji="1" lang="ja-JP" altLang="en-US" sz="120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Description</a:t>
                      </a:r>
                      <a:endParaRPr kumimoji="1" lang="ja-JP" altLang="en-US" sz="120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825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Faculty of Engineering</a:t>
                      </a:r>
                      <a:endParaRPr kumimoji="1" lang="ja-JP" altLang="en-US" sz="105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Suzuki Lab.</a:t>
                      </a:r>
                      <a:endParaRPr kumimoji="1" lang="ja-JP" altLang="en-US" sz="105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130.xx.xx.xx</a:t>
                      </a:r>
                      <a:endParaRPr kumimoji="1" lang="ja-JP" altLang="en-US" sz="105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Ongoing</a:t>
                      </a:r>
                      <a:endParaRPr kumimoji="1" lang="ja-JP" altLang="en-US" sz="105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06/15/21 14:25:38</a:t>
                      </a:r>
                      <a:endParaRPr kumimoji="1" lang="ja-JP" altLang="en-US" sz="105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00:02:00</a:t>
                      </a:r>
                      <a:endParaRPr kumimoji="1" lang="ja-JP" altLang="en-US" sz="105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</a:t>
                      </a:r>
                      <a:endParaRPr kumimoji="1" lang="ja-JP" altLang="en-US" sz="105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92GB</a:t>
                      </a:r>
                      <a:endParaRPr kumimoji="1" lang="ja-JP" altLang="en-US" sz="105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UDP Reflection from https (443/</a:t>
                      </a:r>
                      <a:r>
                        <a:rPr kumimoji="1" lang="en-US" altLang="ja-JP" sz="1050" dirty="0" err="1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udp</a:t>
                      </a:r>
                      <a:r>
                        <a:rPr kumimoji="1" lang="en-US" altLang="ja-JP" sz="105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 to service 56xxx 57xxx</a:t>
                      </a:r>
                      <a:endParaRPr kumimoji="1" lang="ja-JP" altLang="en-US" sz="105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064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Faculty of Science</a:t>
                      </a:r>
                      <a:endParaRPr kumimoji="1" lang="ja-JP" altLang="en-US" sz="105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Sato Lab.</a:t>
                      </a:r>
                      <a:endParaRPr kumimoji="1" lang="ja-JP" altLang="en-US" sz="105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130.xx.xx.xx</a:t>
                      </a:r>
                      <a:endParaRPr kumimoji="1" lang="ja-JP" altLang="en-US" sz="105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Completed</a:t>
                      </a:r>
                      <a:endParaRPr kumimoji="1" lang="ja-JP" altLang="en-US" sz="105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06/15/21 11:10:05</a:t>
                      </a:r>
                      <a:endParaRPr kumimoji="1" lang="ja-JP" altLang="en-US" sz="105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00:01:00</a:t>
                      </a:r>
                      <a:endParaRPr kumimoji="1" lang="ja-JP" altLang="en-US" sz="105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</a:t>
                      </a:r>
                      <a:endParaRPr kumimoji="1" lang="ja-JP" altLang="en-US" sz="105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19GB</a:t>
                      </a:r>
                      <a:endParaRPr kumimoji="1" lang="ja-JP" altLang="en-US" sz="105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TCP PSH/ACK Flood</a:t>
                      </a:r>
                      <a:r>
                        <a:rPr kumimoji="1" lang="ja-JP" altLang="en-US" sz="105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　</a:t>
                      </a:r>
                      <a:r>
                        <a:rPr kumimoji="1" lang="en-US" altLang="ja-JP" sz="105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service http-alt (8080/</a:t>
                      </a:r>
                      <a:r>
                        <a:rPr kumimoji="1" lang="en-US" altLang="ja-JP" sz="1050" dirty="0" err="1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tcp</a:t>
                      </a:r>
                      <a:r>
                        <a:rPr kumimoji="1" lang="en-US" altLang="ja-JP" sz="105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kumimoji="1" lang="ja-JP" altLang="en-US" sz="105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223744"/>
                  </a:ext>
                </a:extLst>
              </a:tr>
            </a:tbl>
          </a:graphicData>
        </a:graphic>
      </p:graphicFrame>
      <p:sp>
        <p:nvSpPr>
          <p:cNvPr id="3" name="四角形: 角を丸くする 13">
            <a:extLst>
              <a:ext uri="{FF2B5EF4-FFF2-40B4-BE49-F238E27FC236}">
                <a16:creationId xmlns:a16="http://schemas.microsoft.com/office/drawing/2014/main" id="{0B2BC5FB-8AAA-426E-F602-511FE8E5C418}"/>
              </a:ext>
            </a:extLst>
          </p:cNvPr>
          <p:cNvSpPr/>
          <p:nvPr/>
        </p:nvSpPr>
        <p:spPr bwMode="auto">
          <a:xfrm>
            <a:off x="1898090" y="3357833"/>
            <a:ext cx="1003107" cy="300589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  <a:ea typeface="+mn-ea"/>
            </a:endParaRPr>
          </a:p>
        </p:txBody>
      </p:sp>
      <p:sp>
        <p:nvSpPr>
          <p:cNvPr id="11" name="楕円 20">
            <a:extLst>
              <a:ext uri="{FF2B5EF4-FFF2-40B4-BE49-F238E27FC236}">
                <a16:creationId xmlns:a16="http://schemas.microsoft.com/office/drawing/2014/main" id="{AD8394D8-BF13-701E-327A-05AB4A57383E}"/>
              </a:ext>
            </a:extLst>
          </p:cNvPr>
          <p:cNvSpPr/>
          <p:nvPr/>
        </p:nvSpPr>
        <p:spPr bwMode="auto">
          <a:xfrm>
            <a:off x="2593573" y="3544700"/>
            <a:ext cx="403946" cy="419983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r>
              <a:rPr kumimoji="1" lang="en-US" altLang="ja-JP" sz="1400" b="0" dirty="0">
                <a:solidFill>
                  <a:srgbClr val="333333"/>
                </a:solidFill>
                <a:latin typeface="+mn-ea"/>
                <a:ea typeface="+mn-ea"/>
              </a:rPr>
              <a:t>1</a:t>
            </a:r>
            <a:endParaRPr kumimoji="1" lang="ja-JP" altLang="en-US" sz="1400" b="0" dirty="0">
              <a:solidFill>
                <a:srgbClr val="333333"/>
              </a:solidFill>
              <a:latin typeface="+mn-ea"/>
              <a:ea typeface="+mn-ea"/>
            </a:endParaRPr>
          </a:p>
        </p:txBody>
      </p:sp>
      <p:sp>
        <p:nvSpPr>
          <p:cNvPr id="13" name="四角形: 角を丸くする 21">
            <a:extLst>
              <a:ext uri="{FF2B5EF4-FFF2-40B4-BE49-F238E27FC236}">
                <a16:creationId xmlns:a16="http://schemas.microsoft.com/office/drawing/2014/main" id="{2F071784-B96E-B589-8492-CDB6C32B3F4B}"/>
              </a:ext>
            </a:extLst>
          </p:cNvPr>
          <p:cNvSpPr/>
          <p:nvPr/>
        </p:nvSpPr>
        <p:spPr bwMode="auto">
          <a:xfrm>
            <a:off x="7378893" y="3906933"/>
            <a:ext cx="1491730" cy="362106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 dirty="0">
              <a:solidFill>
                <a:srgbClr val="333333"/>
              </a:solidFill>
              <a:latin typeface="+mn-ea"/>
              <a:ea typeface="+mn-ea"/>
            </a:endParaRPr>
          </a:p>
        </p:txBody>
      </p:sp>
      <p:sp>
        <p:nvSpPr>
          <p:cNvPr id="17" name="楕円 22">
            <a:extLst>
              <a:ext uri="{FF2B5EF4-FFF2-40B4-BE49-F238E27FC236}">
                <a16:creationId xmlns:a16="http://schemas.microsoft.com/office/drawing/2014/main" id="{71B4BC67-0303-5027-0FDD-17CDE0EC09DF}"/>
              </a:ext>
            </a:extLst>
          </p:cNvPr>
          <p:cNvSpPr/>
          <p:nvPr/>
        </p:nvSpPr>
        <p:spPr bwMode="auto">
          <a:xfrm>
            <a:off x="8740054" y="3743739"/>
            <a:ext cx="403946" cy="419983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r>
              <a:rPr kumimoji="1" lang="en-US" altLang="ja-JP" sz="1400" b="0" dirty="0">
                <a:solidFill>
                  <a:srgbClr val="333333"/>
                </a:solidFill>
                <a:latin typeface="+mn-ea"/>
                <a:ea typeface="+mn-ea"/>
              </a:rPr>
              <a:t>2</a:t>
            </a:r>
            <a:endParaRPr kumimoji="1" lang="ja-JP" altLang="en-US" sz="1400" b="0" dirty="0">
              <a:solidFill>
                <a:srgbClr val="333333"/>
              </a:solidFill>
              <a:latin typeface="+mn-ea"/>
              <a:ea typeface="+mn-ea"/>
            </a:endParaRPr>
          </a:p>
        </p:txBody>
      </p:sp>
      <p:sp>
        <p:nvSpPr>
          <p:cNvPr id="19" name="四角形: 角を丸くする 23">
            <a:extLst>
              <a:ext uri="{FF2B5EF4-FFF2-40B4-BE49-F238E27FC236}">
                <a16:creationId xmlns:a16="http://schemas.microsoft.com/office/drawing/2014/main" id="{35CD1F1F-5065-0E01-46CB-4BCAE5C55741}"/>
              </a:ext>
            </a:extLst>
          </p:cNvPr>
          <p:cNvSpPr/>
          <p:nvPr/>
        </p:nvSpPr>
        <p:spPr bwMode="auto">
          <a:xfrm>
            <a:off x="7368707" y="4292370"/>
            <a:ext cx="1491730" cy="310510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 dirty="0">
              <a:solidFill>
                <a:srgbClr val="333333"/>
              </a:solidFill>
              <a:latin typeface="+mn-ea"/>
              <a:ea typeface="+mn-ea"/>
            </a:endParaRPr>
          </a:p>
        </p:txBody>
      </p:sp>
      <p:sp>
        <p:nvSpPr>
          <p:cNvPr id="22" name="楕円 24">
            <a:extLst>
              <a:ext uri="{FF2B5EF4-FFF2-40B4-BE49-F238E27FC236}">
                <a16:creationId xmlns:a16="http://schemas.microsoft.com/office/drawing/2014/main" id="{3C76FC9F-7655-AB99-42A9-3929982B4E96}"/>
              </a:ext>
            </a:extLst>
          </p:cNvPr>
          <p:cNvSpPr/>
          <p:nvPr/>
        </p:nvSpPr>
        <p:spPr bwMode="auto">
          <a:xfrm>
            <a:off x="8724616" y="4408850"/>
            <a:ext cx="403946" cy="419983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r>
              <a:rPr kumimoji="1" lang="en-US" altLang="ja-JP" sz="1400" b="0" dirty="0">
                <a:solidFill>
                  <a:srgbClr val="333333"/>
                </a:solidFill>
                <a:latin typeface="+mn-ea"/>
                <a:ea typeface="+mn-ea"/>
              </a:rPr>
              <a:t>3</a:t>
            </a:r>
            <a:endParaRPr kumimoji="1" lang="ja-JP" altLang="en-US" sz="1400" b="0" dirty="0">
              <a:solidFill>
                <a:srgbClr val="333333"/>
              </a:solidFill>
              <a:latin typeface="+mn-ea"/>
              <a:ea typeface="+mn-ea"/>
            </a:endParaRPr>
          </a:p>
        </p:txBody>
      </p:sp>
      <p:sp>
        <p:nvSpPr>
          <p:cNvPr id="24" name="右中かっこ 23">
            <a:extLst>
              <a:ext uri="{FF2B5EF4-FFF2-40B4-BE49-F238E27FC236}">
                <a16:creationId xmlns:a16="http://schemas.microsoft.com/office/drawing/2014/main" id="{F09F9B81-B6BC-2ACB-DB1F-7A49F3737BC4}"/>
              </a:ext>
            </a:extLst>
          </p:cNvPr>
          <p:cNvSpPr/>
          <p:nvPr/>
        </p:nvSpPr>
        <p:spPr bwMode="auto">
          <a:xfrm rot="5400000">
            <a:off x="745621" y="4064002"/>
            <a:ext cx="523875" cy="1712718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A19B8E58-C28C-D866-3749-668EAC7DC065}"/>
              </a:ext>
            </a:extLst>
          </p:cNvPr>
          <p:cNvSpPr txBox="1"/>
          <p:nvPr/>
        </p:nvSpPr>
        <p:spPr bwMode="auto">
          <a:xfrm>
            <a:off x="735729" y="5205920"/>
            <a:ext cx="6632977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Can be displayed with the actual group name if the administrator of </a:t>
            </a:r>
          </a:p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each institution registers the name in advance 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974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30E5CE-3869-4C97-ADD0-520BA7A6A9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734E5C-D2E7-4C5B-8640-B2632EC27B41}" type="slidenum">
              <a:rPr lang="en-US" altLang="ja-JP" smtClean="0"/>
              <a:pPr>
                <a:defRPr/>
              </a:pPr>
              <a:t>16</a:t>
            </a:fld>
            <a:endParaRPr lang="en-US" altLang="ja-JP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684AEDCF-CCD0-4261-B293-AFABEF743131}"/>
              </a:ext>
            </a:extLst>
          </p:cNvPr>
          <p:cNvSpPr/>
          <p:nvPr/>
        </p:nvSpPr>
        <p:spPr bwMode="auto">
          <a:xfrm>
            <a:off x="700936" y="2193278"/>
            <a:ext cx="783177" cy="280567"/>
          </a:xfrm>
          <a:prstGeom prst="roundRect">
            <a:avLst/>
          </a:prstGeom>
          <a:noFill/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D0DD30A-6E31-4687-B287-02421EBDAF8A}"/>
              </a:ext>
            </a:extLst>
          </p:cNvPr>
          <p:cNvSpPr txBox="1"/>
          <p:nvPr/>
        </p:nvSpPr>
        <p:spPr>
          <a:xfrm>
            <a:off x="6271412" y="1568370"/>
            <a:ext cx="212429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+mn-ea"/>
                <a:ea typeface="+mn-ea"/>
              </a:rPr>
              <a:t>日時指定</a:t>
            </a:r>
            <a:r>
              <a:rPr kumimoji="1" lang="en-US" altLang="ja-JP" sz="1400" dirty="0">
                <a:latin typeface="+mn-ea"/>
                <a:ea typeface="+mn-ea"/>
              </a:rPr>
              <a:t>(</a:t>
            </a:r>
            <a:r>
              <a:rPr lang="en-US" altLang="ja-JP" sz="1400" dirty="0" err="1">
                <a:latin typeface="+mn-ea"/>
                <a:ea typeface="+mn-ea"/>
              </a:rPr>
              <a:t>From,To</a:t>
            </a:r>
            <a:r>
              <a:rPr lang="en-US" altLang="ja-JP" sz="1400" dirty="0">
                <a:latin typeface="+mn-ea"/>
                <a:ea typeface="+mn-ea"/>
              </a:rPr>
              <a:t>)</a:t>
            </a:r>
            <a:r>
              <a:rPr lang="ja-JP" altLang="en-US" sz="1400" dirty="0">
                <a:latin typeface="+mn-ea"/>
                <a:ea typeface="+mn-ea"/>
              </a:rPr>
              <a:t>で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表示期間絞り込み可能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en-US" altLang="ja-JP" sz="1000" dirty="0">
                <a:latin typeface="+mn-ea"/>
                <a:ea typeface="+mn-ea"/>
              </a:rPr>
              <a:t>(※</a:t>
            </a:r>
            <a:r>
              <a:rPr lang="ja-JP" altLang="en-US" sz="1000" dirty="0">
                <a:latin typeface="+mn-ea"/>
                <a:ea typeface="+mn-ea"/>
              </a:rPr>
              <a:t>デフォルトは直近</a:t>
            </a:r>
            <a:r>
              <a:rPr lang="en-US" altLang="ja-JP" sz="1000" dirty="0">
                <a:latin typeface="+mn-ea"/>
                <a:ea typeface="+mn-ea"/>
              </a:rPr>
              <a:t>24</a:t>
            </a:r>
            <a:r>
              <a:rPr lang="ja-JP" altLang="en-US" sz="1000" dirty="0">
                <a:latin typeface="+mn-ea"/>
                <a:ea typeface="+mn-ea"/>
              </a:rPr>
              <a:t>時間指定</a:t>
            </a:r>
            <a:r>
              <a:rPr lang="en-US" altLang="ja-JP" sz="1000" dirty="0">
                <a:latin typeface="+mn-ea"/>
                <a:ea typeface="+mn-ea"/>
              </a:rPr>
              <a:t>)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444846EC-7CD0-46FC-A2BF-198C40FE6073}"/>
              </a:ext>
            </a:extLst>
          </p:cNvPr>
          <p:cNvCxnSpPr>
            <a:cxnSpLocks/>
            <a:stCxn id="6" idx="3"/>
          </p:cNvCxnSpPr>
          <p:nvPr/>
        </p:nvCxnSpPr>
        <p:spPr bwMode="auto">
          <a:xfrm flipV="1">
            <a:off x="1484113" y="1935431"/>
            <a:ext cx="4627781" cy="398131"/>
          </a:xfrm>
          <a:prstGeom prst="line">
            <a:avLst/>
          </a:prstGeom>
          <a:noFill/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12A76034-DFBD-4C21-80C3-BE094541AAEF}"/>
              </a:ext>
            </a:extLst>
          </p:cNvPr>
          <p:cNvSpPr/>
          <p:nvPr/>
        </p:nvSpPr>
        <p:spPr bwMode="auto">
          <a:xfrm>
            <a:off x="4167917" y="2171930"/>
            <a:ext cx="1116124" cy="244818"/>
          </a:xfrm>
          <a:prstGeom prst="roundRect">
            <a:avLst/>
          </a:prstGeom>
          <a:noFill/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54EC3FC-81A9-4F8F-834E-288F87C5900B}"/>
              </a:ext>
            </a:extLst>
          </p:cNvPr>
          <p:cNvSpPr txBox="1"/>
          <p:nvPr/>
        </p:nvSpPr>
        <p:spPr>
          <a:xfrm>
            <a:off x="6129157" y="2342066"/>
            <a:ext cx="26084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+mn-ea"/>
                <a:ea typeface="+mn-ea"/>
              </a:rPr>
              <a:t>CIDR</a:t>
            </a:r>
            <a:r>
              <a:rPr kumimoji="1" lang="ja-JP" altLang="en-US" sz="1400" dirty="0">
                <a:latin typeface="+mn-ea"/>
                <a:ea typeface="+mn-ea"/>
              </a:rPr>
              <a:t>で</a:t>
            </a:r>
            <a:r>
              <a:rPr lang="ja-JP" altLang="en-US" sz="1400" dirty="0">
                <a:latin typeface="+mn-ea"/>
                <a:ea typeface="+mn-ea"/>
              </a:rPr>
              <a:t>表示対象絞り込み可能</a:t>
            </a:r>
            <a:endParaRPr lang="en-US" altLang="ja-JP" sz="1400" dirty="0">
              <a:latin typeface="+mn-ea"/>
              <a:ea typeface="+mn-ea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3E6294C5-0E8A-4806-9279-737AD4C23A3A}"/>
              </a:ext>
            </a:extLst>
          </p:cNvPr>
          <p:cNvCxnSpPr>
            <a:cxnSpLocks/>
            <a:stCxn id="9" idx="3"/>
            <a:endCxn id="10" idx="1"/>
          </p:cNvCxnSpPr>
          <p:nvPr/>
        </p:nvCxnSpPr>
        <p:spPr bwMode="auto">
          <a:xfrm>
            <a:off x="5284041" y="2294339"/>
            <a:ext cx="845116" cy="201616"/>
          </a:xfrm>
          <a:prstGeom prst="line">
            <a:avLst/>
          </a:prstGeom>
          <a:noFill/>
          <a:ln w="9525" cap="flat" cmpd="sng" algn="ctr">
            <a:solidFill>
              <a:srgbClr val="FF99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9843A363-A7F8-C880-6B2A-A94B65B354CD}"/>
              </a:ext>
            </a:extLst>
          </p:cNvPr>
          <p:cNvSpPr txBox="1">
            <a:spLocks noChangeAspect="1"/>
          </p:cNvSpPr>
          <p:nvPr/>
        </p:nvSpPr>
        <p:spPr bwMode="auto">
          <a:xfrm>
            <a:off x="115294" y="1238721"/>
            <a:ext cx="8913411" cy="1475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72000" rIns="0" bIns="1800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179388" indent="-179388" eaLnBrk="0" fontAlgn="base" hangingPunct="0">
              <a:spcBef>
                <a:spcPts val="600"/>
              </a:spcBef>
              <a:spcAft>
                <a:spcPct val="0"/>
              </a:spcAft>
              <a:buFont typeface="メイリオ" panose="020B0604030504040204" pitchFamily="50" charset="-128"/>
              <a:buChar char="•"/>
              <a:tabLst>
                <a:tab pos="179388" algn="l"/>
              </a:tabLst>
              <a:defRPr b="1">
                <a:latin typeface="+mn-ea"/>
              </a:defRPr>
            </a:lvl1pPr>
            <a:lvl2pPr marL="714375" lvl="1" indent="-266700" eaLnBrk="0" fontAlgn="base" hangingPunct="0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1600" b="1">
                <a:latin typeface="+mn-ea"/>
              </a:defRPr>
            </a:lvl2pPr>
            <a:lvl3pPr marL="1235075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643063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2057400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buChar char="•"/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buChar char="•"/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buChar char="•"/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buChar char="•"/>
            </a:lvl9pPr>
          </a:lstStyle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Institutional administrators can further subdivide the applied network addresses and name or group the divided address blocks</a:t>
            </a:r>
          </a:p>
          <a:p>
            <a:endParaRPr kumimoji="1" lang="en-US" altLang="ja-JP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The network segment to which the IP address under attack belongs can be displayed and sorted on the “Overview” and “Analysis” screens using the defined name</a:t>
            </a:r>
          </a:p>
        </p:txBody>
      </p:sp>
      <p:sp>
        <p:nvSpPr>
          <p:cNvPr id="44" name="タイトル 1">
            <a:extLst>
              <a:ext uri="{FF2B5EF4-FFF2-40B4-BE49-F238E27FC236}">
                <a16:creationId xmlns:a16="http://schemas.microsoft.com/office/drawing/2014/main" id="{FB529A65-86DB-4411-C9ED-7A23D17D4854}"/>
              </a:ext>
            </a:extLst>
          </p:cNvPr>
          <p:cNvSpPr txBox="1">
            <a:spLocks/>
          </p:cNvSpPr>
          <p:nvPr/>
        </p:nvSpPr>
        <p:spPr>
          <a:xfrm>
            <a:off x="72000" y="180000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3600" b="1" baseline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メイリオ" panose="020B0604030504040204" pitchFamily="5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5pPr>
            <a:lvl6pPr marL="422039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6pPr>
            <a:lvl7pPr marL="844078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7pPr>
            <a:lvl8pPr marL="1266117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8pPr>
            <a:lvl9pPr marL="1688155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9pPr>
          </a:lstStyle>
          <a:p>
            <a:r>
              <a:rPr lang="en-US" altLang="ja-JP" kern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Monitored CIDR management (Assets)</a:t>
            </a:r>
            <a:endParaRPr lang="ja-JP" altLang="en-US" kern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8240B26-C8FF-F363-6B0D-2124E0FFA7BD}"/>
              </a:ext>
            </a:extLst>
          </p:cNvPr>
          <p:cNvSpPr/>
          <p:nvPr/>
        </p:nvSpPr>
        <p:spPr bwMode="auto">
          <a:xfrm>
            <a:off x="2202091" y="3821554"/>
            <a:ext cx="4847898" cy="352425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400" b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020820E-986B-2613-25DD-45AAA5EE7FFD}"/>
              </a:ext>
            </a:extLst>
          </p:cNvPr>
          <p:cNvSpPr/>
          <p:nvPr/>
        </p:nvSpPr>
        <p:spPr bwMode="auto">
          <a:xfrm>
            <a:off x="2202090" y="4218430"/>
            <a:ext cx="4847897" cy="352425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400" b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A2320537-C0F2-D50B-70E9-C39CB5AA57D0}"/>
              </a:ext>
            </a:extLst>
          </p:cNvPr>
          <p:cNvSpPr/>
          <p:nvPr/>
        </p:nvSpPr>
        <p:spPr bwMode="auto">
          <a:xfrm>
            <a:off x="2202091" y="4615306"/>
            <a:ext cx="4847896" cy="352425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400" b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98C23483-9237-3575-BCA6-02E65DB0803B}"/>
              </a:ext>
            </a:extLst>
          </p:cNvPr>
          <p:cNvSpPr txBox="1"/>
          <p:nvPr/>
        </p:nvSpPr>
        <p:spPr bwMode="auto">
          <a:xfrm>
            <a:off x="2578168" y="3868384"/>
            <a:ext cx="13773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192.168.1.0/24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41DCD9FE-6564-8283-3D5A-BAA6AE19E130}"/>
              </a:ext>
            </a:extLst>
          </p:cNvPr>
          <p:cNvSpPr txBox="1"/>
          <p:nvPr/>
        </p:nvSpPr>
        <p:spPr bwMode="auto">
          <a:xfrm>
            <a:off x="2578168" y="4229643"/>
            <a:ext cx="13773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192.168.2.0/24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060707F0-DB83-6D23-3F31-F253C9302F17}"/>
              </a:ext>
            </a:extLst>
          </p:cNvPr>
          <p:cNvSpPr txBox="1"/>
          <p:nvPr/>
        </p:nvSpPr>
        <p:spPr bwMode="auto">
          <a:xfrm>
            <a:off x="2578168" y="4613124"/>
            <a:ext cx="13773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192.168.3.0/24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8A170E59-7DA3-9F6E-0ABE-A8B21AB6D8E8}"/>
              </a:ext>
            </a:extLst>
          </p:cNvPr>
          <p:cNvSpPr txBox="1"/>
          <p:nvPr/>
        </p:nvSpPr>
        <p:spPr bwMode="auto">
          <a:xfrm>
            <a:off x="2578168" y="5424259"/>
            <a:ext cx="15664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Other than above</a:t>
            </a:r>
          </a:p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(Undefined)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2FEA1791-BF1E-8784-80E8-B0B2ED4CEE5B}"/>
              </a:ext>
            </a:extLst>
          </p:cNvPr>
          <p:cNvSpPr txBox="1"/>
          <p:nvPr/>
        </p:nvSpPr>
        <p:spPr bwMode="auto">
          <a:xfrm>
            <a:off x="4803955" y="3868384"/>
            <a:ext cx="9509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Sato Lab.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841EFE15-6DB9-A977-E361-121E64D0AA7A}"/>
              </a:ext>
            </a:extLst>
          </p:cNvPr>
          <p:cNvSpPr txBox="1"/>
          <p:nvPr/>
        </p:nvSpPr>
        <p:spPr bwMode="auto">
          <a:xfrm>
            <a:off x="4803955" y="4218430"/>
            <a:ext cx="112082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Suzuki Lab.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E40D6744-9B60-5B88-C023-7DB7F7B2A30F}"/>
              </a:ext>
            </a:extLst>
          </p:cNvPr>
          <p:cNvSpPr txBox="1"/>
          <p:nvPr/>
        </p:nvSpPr>
        <p:spPr bwMode="auto">
          <a:xfrm>
            <a:off x="4803955" y="4627519"/>
            <a:ext cx="11095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XTZ Center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ABD897C2-6997-178D-EB40-62F574E5F61A}"/>
              </a:ext>
            </a:extLst>
          </p:cNvPr>
          <p:cNvSpPr txBox="1"/>
          <p:nvPr/>
        </p:nvSpPr>
        <p:spPr bwMode="auto">
          <a:xfrm>
            <a:off x="4803955" y="5468550"/>
            <a:ext cx="105990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No Name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F59FB814-4F67-18A0-ACE9-C8F62E8EF994}"/>
              </a:ext>
            </a:extLst>
          </p:cNvPr>
          <p:cNvSpPr txBox="1"/>
          <p:nvPr/>
        </p:nvSpPr>
        <p:spPr bwMode="auto">
          <a:xfrm>
            <a:off x="5897047" y="3849428"/>
            <a:ext cx="11496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Fac. of Eng.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F99B73E4-9C17-188C-CDB3-F77A08CE63E7}"/>
              </a:ext>
            </a:extLst>
          </p:cNvPr>
          <p:cNvSpPr txBox="1"/>
          <p:nvPr/>
        </p:nvSpPr>
        <p:spPr bwMode="auto">
          <a:xfrm>
            <a:off x="5959478" y="4644393"/>
            <a:ext cx="11400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ABC Group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87FD942E-9428-A480-1A81-B2962EF462F0}"/>
              </a:ext>
            </a:extLst>
          </p:cNvPr>
          <p:cNvSpPr txBox="1"/>
          <p:nvPr/>
        </p:nvSpPr>
        <p:spPr bwMode="auto">
          <a:xfrm>
            <a:off x="5911677" y="5468550"/>
            <a:ext cx="105990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(No Name)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四角形: 角を丸くする 23">
            <a:extLst>
              <a:ext uri="{FF2B5EF4-FFF2-40B4-BE49-F238E27FC236}">
                <a16:creationId xmlns:a16="http://schemas.microsoft.com/office/drawing/2014/main" id="{DBF8F77C-D3B7-185C-4CC4-68D8EFC148C2}"/>
              </a:ext>
            </a:extLst>
          </p:cNvPr>
          <p:cNvSpPr/>
          <p:nvPr/>
        </p:nvSpPr>
        <p:spPr bwMode="auto">
          <a:xfrm>
            <a:off x="2109390" y="3659629"/>
            <a:ext cx="2601864" cy="2752725"/>
          </a:xfrm>
          <a:prstGeom prst="roundRect">
            <a:avLst>
              <a:gd name="adj" fmla="val 7515"/>
            </a:avLst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400" b="0">
              <a:solidFill>
                <a:srgbClr val="333333"/>
              </a:solidFill>
              <a:latin typeface="+mn-ea"/>
              <a:ea typeface="+mn-ea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80D4E8F4-B952-D09B-7B09-525359646E87}"/>
              </a:ext>
            </a:extLst>
          </p:cNvPr>
          <p:cNvSpPr txBox="1"/>
          <p:nvPr/>
        </p:nvSpPr>
        <p:spPr bwMode="auto">
          <a:xfrm>
            <a:off x="2640720" y="3032664"/>
            <a:ext cx="1539203" cy="7386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Registered CIDR</a:t>
            </a:r>
            <a:endParaRPr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192.168.0.0/16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07B97B64-47D9-D711-A350-4250011D07A2}"/>
              </a:ext>
            </a:extLst>
          </p:cNvPr>
          <p:cNvSpPr txBox="1"/>
          <p:nvPr/>
        </p:nvSpPr>
        <p:spPr bwMode="auto">
          <a:xfrm>
            <a:off x="4803955" y="3373647"/>
            <a:ext cx="123142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+mn-ea"/>
                <a:ea typeface="+mn-ea"/>
              </a:rPr>
              <a:t>Asset Name</a:t>
            </a:r>
            <a:endParaRPr kumimoji="1" lang="ja-JP" altLang="en-US" sz="1400" dirty="0">
              <a:latin typeface="+mn-ea"/>
              <a:ea typeface="+mn-ea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999B4CF4-2F2A-7983-4B4F-6011D420100A}"/>
              </a:ext>
            </a:extLst>
          </p:cNvPr>
          <p:cNvSpPr txBox="1"/>
          <p:nvPr/>
        </p:nvSpPr>
        <p:spPr bwMode="auto">
          <a:xfrm>
            <a:off x="5911677" y="3373647"/>
            <a:ext cx="12506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+mn-ea"/>
                <a:ea typeface="+mn-ea"/>
              </a:rPr>
              <a:t>Asset Group</a:t>
            </a:r>
            <a:endParaRPr kumimoji="1" lang="ja-JP" altLang="en-US" sz="1400" dirty="0">
              <a:latin typeface="+mn-ea"/>
              <a:ea typeface="+mn-ea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59B62D08-F111-4D19-8AF2-155FECB39FB9}"/>
              </a:ext>
            </a:extLst>
          </p:cNvPr>
          <p:cNvSpPr txBox="1"/>
          <p:nvPr/>
        </p:nvSpPr>
        <p:spPr bwMode="auto">
          <a:xfrm>
            <a:off x="5933250" y="4245083"/>
            <a:ext cx="108074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Fac. of Sci.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297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テキスト ボックス 234">
            <a:extLst>
              <a:ext uri="{FF2B5EF4-FFF2-40B4-BE49-F238E27FC236}">
                <a16:creationId xmlns:a16="http://schemas.microsoft.com/office/drawing/2014/main" id="{12D8AECC-B158-4A50-8E30-441C77A0B19F}"/>
              </a:ext>
            </a:extLst>
          </p:cNvPr>
          <p:cNvSpPr txBox="1">
            <a:spLocks noChangeAspect="1"/>
          </p:cNvSpPr>
          <p:nvPr/>
        </p:nvSpPr>
        <p:spPr bwMode="auto">
          <a:xfrm>
            <a:off x="115294" y="1177452"/>
            <a:ext cx="8913411" cy="54492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72000" rIns="0" bIns="1800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179388" indent="-179388" eaLnBrk="0" fontAlgn="base" hangingPunct="0">
              <a:spcBef>
                <a:spcPts val="600"/>
              </a:spcBef>
              <a:spcAft>
                <a:spcPct val="0"/>
              </a:spcAft>
              <a:buFont typeface="メイリオ" panose="020B0604030504040204" pitchFamily="50" charset="-128"/>
              <a:buChar char="•"/>
              <a:tabLst>
                <a:tab pos="179388" algn="l"/>
              </a:tabLst>
              <a:defRPr b="1">
                <a:latin typeface="+mn-ea"/>
              </a:defRPr>
            </a:lvl1pPr>
            <a:lvl2pPr marL="714375" lvl="1" indent="-266700" eaLnBrk="0" fontAlgn="base" hangingPunct="0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1600" b="1">
                <a:latin typeface="+mn-ea"/>
              </a:defRPr>
            </a:lvl2pPr>
            <a:lvl3pPr marL="1235075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643063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2057400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buChar char="•"/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buChar char="•"/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buChar char="•"/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buChar char="•"/>
            </a:lvl9pPr>
          </a:lstStyle>
          <a:p>
            <a:pPr marL="0" indent="0">
              <a:buNone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&lt;Conclusion&gt;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DDoS Mitigation Service was launched as an official service in January 2023 after operational verification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29 institutions are using the new service, as of June 25, 2023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Currently in development to add packet drop function, which will be available upon completion</a:t>
            </a:r>
          </a:p>
          <a:p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&lt;Future Tasks&gt;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Considering a method to evaluate the attack detection accuracy of the system</a:t>
            </a:r>
          </a:p>
          <a:p>
            <a:pPr lvl="1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It is difficult for us to know if detected attacks were actually observed at each institution</a:t>
            </a:r>
          </a:p>
          <a:p>
            <a:pPr lvl="1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Get feedback on regular user surveys?</a:t>
            </a:r>
          </a:p>
          <a:p>
            <a:pPr lvl="1"/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Tuning of attack detection thresholds and their maintenance is not easy, since the line bandwidth of institutions connected to SINET range from ~1G to 400G</a:t>
            </a:r>
          </a:p>
          <a:p>
            <a:pPr lvl="1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Set several thresholds for each line bandwidth institution</a:t>
            </a:r>
            <a:b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ja-JP" altLang="en-US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Need to adjust while continuously checking attack detection status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2EDCF2F-6C7A-4394-8368-6BA957214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Conclusion and Future Tasks</a:t>
            </a:r>
            <a:endParaRPr lang="ja-JP" altLang="en-US" sz="32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641FBC-2371-4D35-8104-B21A63F951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93138" y="6597211"/>
            <a:ext cx="550862" cy="252413"/>
          </a:xfrm>
        </p:spPr>
        <p:txBody>
          <a:bodyPr/>
          <a:lstStyle/>
          <a:p>
            <a:pPr>
              <a:defRPr/>
            </a:pPr>
            <a:fld id="{219A96CC-068A-4FB3-88DA-F37E26B2FFFF}" type="slidenum">
              <a:rPr lang="en-US" altLang="ja-JP" smtClean="0">
                <a:latin typeface="+mn-ea"/>
                <a:ea typeface="+mn-ea"/>
              </a:rPr>
              <a:pPr>
                <a:defRPr/>
              </a:pPr>
              <a:t>17</a:t>
            </a:fld>
            <a:endParaRPr lang="en-US" altLang="ja-JP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98971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雲 103">
            <a:extLst>
              <a:ext uri="{FF2B5EF4-FFF2-40B4-BE49-F238E27FC236}">
                <a16:creationId xmlns:a16="http://schemas.microsoft.com/office/drawing/2014/main" id="{4E0C014C-DEC3-4DCB-A2F2-88EE7849201B}"/>
              </a:ext>
            </a:extLst>
          </p:cNvPr>
          <p:cNvSpPr/>
          <p:nvPr/>
        </p:nvSpPr>
        <p:spPr bwMode="auto">
          <a:xfrm>
            <a:off x="3469100" y="6246072"/>
            <a:ext cx="814842" cy="569679"/>
          </a:xfrm>
          <a:prstGeom prst="cloud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</a:endParaRPr>
          </a:p>
        </p:txBody>
      </p: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255D46AE-06B2-40D4-95DE-DF10E621F12E}"/>
              </a:ext>
            </a:extLst>
          </p:cNvPr>
          <p:cNvSpPr txBox="1"/>
          <p:nvPr/>
        </p:nvSpPr>
        <p:spPr bwMode="auto">
          <a:xfrm>
            <a:off x="3441773" y="6313370"/>
            <a:ext cx="8935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latin typeface="+mn-ea"/>
                <a:cs typeface="Arial" panose="020B0604020202020204" pitchFamily="34" charset="0"/>
              </a:rPr>
              <a:t>Internet</a:t>
            </a:r>
            <a:endParaRPr lang="ja-JP" altLang="en-US" sz="1200" b="1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36808B69-A06C-4D91-984B-A4B985A0912E}"/>
              </a:ext>
            </a:extLst>
          </p:cNvPr>
          <p:cNvSpPr/>
          <p:nvPr/>
        </p:nvSpPr>
        <p:spPr bwMode="auto">
          <a:xfrm>
            <a:off x="2019196" y="6154135"/>
            <a:ext cx="1114360" cy="567257"/>
          </a:xfrm>
          <a:prstGeom prst="roundRect">
            <a:avLst/>
          </a:prstGeom>
          <a:solidFill>
            <a:srgbClr val="DAEDE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defTabSz="844083"/>
            <a:endParaRPr kumimoji="0" lang="ja-JP" altLang="en-US" sz="1662" kern="0">
              <a:solidFill>
                <a:srgbClr val="333333"/>
              </a:solidFill>
              <a:latin typeface="+mn-ea"/>
            </a:endParaRPr>
          </a:p>
        </p:txBody>
      </p:sp>
      <p:sp>
        <p:nvSpPr>
          <p:cNvPr id="235" name="テキスト ボックス 234">
            <a:extLst>
              <a:ext uri="{FF2B5EF4-FFF2-40B4-BE49-F238E27FC236}">
                <a16:creationId xmlns:a16="http://schemas.microsoft.com/office/drawing/2014/main" id="{12D8AECC-B158-4A50-8E30-441C77A0B19F}"/>
              </a:ext>
            </a:extLst>
          </p:cNvPr>
          <p:cNvSpPr txBox="1">
            <a:spLocks noChangeAspect="1"/>
          </p:cNvSpPr>
          <p:nvPr/>
        </p:nvSpPr>
        <p:spPr bwMode="auto">
          <a:xfrm>
            <a:off x="111318" y="875635"/>
            <a:ext cx="8913411" cy="22145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72000" rIns="0" bIns="1800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179388" indent="-179388" eaLnBrk="0" fontAlgn="base" hangingPunct="0">
              <a:spcBef>
                <a:spcPts val="600"/>
              </a:spcBef>
              <a:spcAft>
                <a:spcPct val="0"/>
              </a:spcAft>
              <a:buFont typeface="メイリオ" panose="020B0604030504040204" pitchFamily="50" charset="-128"/>
              <a:buChar char="•"/>
              <a:tabLst>
                <a:tab pos="179388" algn="l"/>
              </a:tabLst>
              <a:defRPr b="1">
                <a:latin typeface="+mn-ea"/>
              </a:defRPr>
            </a:lvl1pPr>
            <a:lvl2pPr marL="714375" lvl="1" indent="-266700" eaLnBrk="0" fontAlgn="base" hangingPunct="0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1600" b="1">
                <a:latin typeface="+mn-ea"/>
              </a:defRPr>
            </a:lvl2pPr>
            <a:lvl3pPr marL="1235075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643063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2057400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buChar char="•"/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buChar char="•"/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buChar char="•"/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buChar char="•"/>
            </a:lvl9pPr>
          </a:lstStyle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Launched a new service that automatically detects and prevents DDoS attacks</a:t>
            </a:r>
          </a:p>
          <a:p>
            <a:pPr lvl="1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Operation as an official service started in January 2023</a:t>
            </a:r>
          </a:p>
          <a:p>
            <a:pPr lvl="1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Deployed a DDoS attack detection function within SINET</a:t>
            </a:r>
          </a:p>
          <a:p>
            <a:pPr lvl="1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Register IP addresses for attack detection based on service registrations</a:t>
            </a:r>
          </a:p>
          <a:p>
            <a:pPr lvl="1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Real-time DDoS attack detection and alerting</a:t>
            </a:r>
          </a:p>
          <a:p>
            <a:pPr lvl="2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Packet filter configurations can be automatically set about 10 seconds after an attack is detected (Under development)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2EDCF2F-6C7A-4394-8368-6BA957214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>
                <a:latin typeface="+mn-ea"/>
                <a:ea typeface="+mn-ea"/>
              </a:rPr>
              <a:t>Automatic DDoS Mitigation Service</a:t>
            </a:r>
            <a:endParaRPr lang="ja-JP" altLang="en-US" sz="2800" dirty="0">
              <a:latin typeface="+mn-ea"/>
              <a:ea typeface="+mn-ea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641FBC-2371-4D35-8104-B21A63F951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93138" y="6615905"/>
            <a:ext cx="550862" cy="252413"/>
          </a:xfrm>
        </p:spPr>
        <p:txBody>
          <a:bodyPr/>
          <a:lstStyle/>
          <a:p>
            <a:pPr>
              <a:defRPr/>
            </a:pPr>
            <a:fld id="{219A96CC-068A-4FB3-88DA-F37E26B2FFFF}" type="slidenum">
              <a:rPr lang="en-US" altLang="ja-JP" smtClean="0">
                <a:latin typeface="+mn-ea"/>
                <a:ea typeface="+mn-ea"/>
              </a:rPr>
              <a:pPr>
                <a:defRPr/>
              </a:pPr>
              <a:t>1</a:t>
            </a:fld>
            <a:endParaRPr lang="en-US" altLang="ja-JP" dirty="0">
              <a:latin typeface="+mn-ea"/>
              <a:ea typeface="+mn-ea"/>
            </a:endParaRPr>
          </a:p>
        </p:txBody>
      </p:sp>
      <p:sp>
        <p:nvSpPr>
          <p:cNvPr id="6" name="円柱 5">
            <a:extLst>
              <a:ext uri="{FF2B5EF4-FFF2-40B4-BE49-F238E27FC236}">
                <a16:creationId xmlns:a16="http://schemas.microsoft.com/office/drawing/2014/main" id="{FBB78C26-84C4-449E-B65F-8DAC1A2F914F}"/>
              </a:ext>
            </a:extLst>
          </p:cNvPr>
          <p:cNvSpPr/>
          <p:nvPr/>
        </p:nvSpPr>
        <p:spPr bwMode="auto">
          <a:xfrm>
            <a:off x="1700168" y="6305199"/>
            <a:ext cx="579544" cy="357024"/>
          </a:xfrm>
          <a:prstGeom prst="can">
            <a:avLst>
              <a:gd name="adj" fmla="val 40522"/>
            </a:avLst>
          </a:prstGeom>
          <a:solidFill>
            <a:srgbClr val="FFE38B"/>
          </a:solidFill>
          <a:ln w="9525"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 anchor="t"/>
          <a:lstStyle/>
          <a:p>
            <a:pPr algn="ctr"/>
            <a:r>
              <a:rPr lang="en-US" altLang="ja-JP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Router</a:t>
            </a:r>
            <a:endParaRPr lang="ja-JP" alt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円柱 8">
            <a:extLst>
              <a:ext uri="{FF2B5EF4-FFF2-40B4-BE49-F238E27FC236}">
                <a16:creationId xmlns:a16="http://schemas.microsoft.com/office/drawing/2014/main" id="{DEEFFB59-2A47-49CF-AADA-FC1927EB6552}"/>
              </a:ext>
            </a:extLst>
          </p:cNvPr>
          <p:cNvSpPr/>
          <p:nvPr/>
        </p:nvSpPr>
        <p:spPr bwMode="auto">
          <a:xfrm>
            <a:off x="2739577" y="6305226"/>
            <a:ext cx="579544" cy="357024"/>
          </a:xfrm>
          <a:prstGeom prst="can">
            <a:avLst>
              <a:gd name="adj" fmla="val 40522"/>
            </a:avLst>
          </a:prstGeom>
          <a:solidFill>
            <a:srgbClr val="FFE38B"/>
          </a:solidFill>
          <a:ln w="9525"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 anchor="t"/>
          <a:lstStyle/>
          <a:p>
            <a:pPr algn="ctr"/>
            <a:r>
              <a:rPr lang="en-US" altLang="ja-JP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Router</a:t>
            </a:r>
            <a:endParaRPr lang="ja-JP" alt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FD3166B-C0F1-44B9-ABC0-FAB88B3FBAD3}"/>
              </a:ext>
            </a:extLst>
          </p:cNvPr>
          <p:cNvSpPr/>
          <p:nvPr/>
        </p:nvSpPr>
        <p:spPr bwMode="auto">
          <a:xfrm>
            <a:off x="179680" y="6161617"/>
            <a:ext cx="1058804" cy="567257"/>
          </a:xfrm>
          <a:prstGeom prst="round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A04F7BE-2BF5-4E1B-95E6-B7519E37C35B}"/>
              </a:ext>
            </a:extLst>
          </p:cNvPr>
          <p:cNvSpPr txBox="1"/>
          <p:nvPr/>
        </p:nvSpPr>
        <p:spPr bwMode="auto">
          <a:xfrm>
            <a:off x="123512" y="6267247"/>
            <a:ext cx="118325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Institution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046F2C06-F733-4D65-920A-C0D10B341A7F}"/>
              </a:ext>
            </a:extLst>
          </p:cNvPr>
          <p:cNvCxnSpPr>
            <a:cxnSpLocks/>
          </p:cNvCxnSpPr>
          <p:nvPr/>
        </p:nvCxnSpPr>
        <p:spPr bwMode="auto">
          <a:xfrm flipH="1">
            <a:off x="1238484" y="6523060"/>
            <a:ext cx="2872270" cy="0"/>
          </a:xfrm>
          <a:prstGeom prst="straightConnector1">
            <a:avLst/>
          </a:prstGeom>
          <a:ln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2E38BD5-8539-4F94-ADC9-86CC82D6DA19}"/>
              </a:ext>
            </a:extLst>
          </p:cNvPr>
          <p:cNvSpPr txBox="1"/>
          <p:nvPr/>
        </p:nvSpPr>
        <p:spPr bwMode="auto">
          <a:xfrm>
            <a:off x="281337" y="4354921"/>
            <a:ext cx="346678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kumimoji="1" lang="ja-JP" altLang="en-US" sz="1100" b="1">
                <a:latin typeface="Arial" panose="020B0604020202020204" pitchFamily="34" charset="0"/>
                <a:cs typeface="Arial" panose="020B0604020202020204" pitchFamily="34" charset="0"/>
              </a:rPr>
              <a:t>❶</a:t>
            </a:r>
            <a:r>
              <a:rPr kumimoji="1" lang="en-US" altLang="ja-JP" sz="1100" b="1" dirty="0">
                <a:latin typeface="Arial" panose="020B0604020202020204" pitchFamily="34" charset="0"/>
                <a:cs typeface="Arial" panose="020B0604020202020204" pitchFamily="34" charset="0"/>
              </a:rPr>
              <a:t> DDoS attack detection</a:t>
            </a:r>
          </a:p>
          <a:p>
            <a:r>
              <a:rPr lang="ja-JP" altLang="en-US" sz="1100" b="1">
                <a:latin typeface="Arial" panose="020B0604020202020204" pitchFamily="34" charset="0"/>
                <a:cs typeface="Arial" panose="020B0604020202020204" pitchFamily="34" charset="0"/>
              </a:rPr>
              <a:t>❷ </a:t>
            </a:r>
            <a:r>
              <a:rPr kumimoji="1" lang="en-US" altLang="ja-JP" sz="1100" b="1" dirty="0">
                <a:latin typeface="Arial" panose="020B0604020202020204" pitchFamily="34" charset="0"/>
                <a:cs typeface="Arial" panose="020B0604020202020204" pitchFamily="34" charset="0"/>
              </a:rPr>
              <a:t>Application for mitigation</a:t>
            </a:r>
          </a:p>
          <a:p>
            <a:r>
              <a:rPr lang="ja-JP" altLang="en-US" sz="1100" b="1">
                <a:latin typeface="Arial" panose="020B0604020202020204" pitchFamily="34" charset="0"/>
                <a:cs typeface="Arial" panose="020B0604020202020204" pitchFamily="34" charset="0"/>
              </a:rPr>
              <a:t>❸</a:t>
            </a:r>
            <a:r>
              <a:rPr kumimoji="1" lang="en-US" altLang="ja-JP" sz="1100" b="1" dirty="0">
                <a:latin typeface="Arial" panose="020B0604020202020204" pitchFamily="34" charset="0"/>
                <a:cs typeface="Arial" panose="020B0604020202020204" pitchFamily="34" charset="0"/>
              </a:rPr>
              <a:t> Configure packet drop settings on the</a:t>
            </a:r>
            <a:r>
              <a:rPr lang="en-US" altLang="ja-JP" sz="1100" b="1" dirty="0">
                <a:latin typeface="Arial" panose="020B0604020202020204" pitchFamily="34" charset="0"/>
                <a:cs typeface="Arial" panose="020B0604020202020204" pitchFamily="34" charset="0"/>
              </a:rPr>
              <a:t> RR</a:t>
            </a:r>
          </a:p>
          <a:p>
            <a:r>
              <a:rPr kumimoji="1" lang="ja-JP" altLang="en-US" sz="1100" b="1">
                <a:latin typeface="Arial" panose="020B0604020202020204" pitchFamily="34" charset="0"/>
                <a:cs typeface="Arial" panose="020B0604020202020204" pitchFamily="34" charset="0"/>
              </a:rPr>
              <a:t>❹</a:t>
            </a:r>
            <a:r>
              <a:rPr kumimoji="1" lang="en-US" altLang="ja-JP" sz="1100" b="1" dirty="0">
                <a:latin typeface="Arial" panose="020B0604020202020204" pitchFamily="34" charset="0"/>
                <a:cs typeface="Arial" panose="020B0604020202020204" pitchFamily="34" charset="0"/>
              </a:rPr>
              <a:t> Configure filter settings on the routers</a:t>
            </a:r>
          </a:p>
        </p:txBody>
      </p:sp>
      <p:cxnSp>
        <p:nvCxnSpPr>
          <p:cNvPr id="102" name="直線矢印コネクタ 101">
            <a:extLst>
              <a:ext uri="{FF2B5EF4-FFF2-40B4-BE49-F238E27FC236}">
                <a16:creationId xmlns:a16="http://schemas.microsoft.com/office/drawing/2014/main" id="{9DDB26F2-BC88-4B26-AB13-4377F03F1570}"/>
              </a:ext>
            </a:extLst>
          </p:cNvPr>
          <p:cNvCxnSpPr>
            <a:cxnSpLocks/>
            <a:stCxn id="5" idx="2"/>
            <a:endCxn id="50" idx="6"/>
          </p:cNvCxnSpPr>
          <p:nvPr/>
        </p:nvCxnSpPr>
        <p:spPr bwMode="auto">
          <a:xfrm flipH="1">
            <a:off x="856348" y="5466844"/>
            <a:ext cx="1384499" cy="369772"/>
          </a:xfrm>
          <a:prstGeom prst="straightConnector1">
            <a:avLst/>
          </a:prstGeom>
          <a:solidFill>
            <a:schemeClr val="accent1"/>
          </a:solidFill>
          <a:ln w="22225" cap="sq" cmpd="sng" algn="ctr">
            <a:solidFill>
              <a:schemeClr val="tx1"/>
            </a:solidFill>
            <a:prstDash val="dash"/>
            <a:miter lim="800000"/>
            <a:headEnd type="arrow" w="med" len="med"/>
            <a:tailEnd type="none" w="med" len="med"/>
          </a:ln>
          <a:effectLst/>
        </p:spPr>
      </p:cxnSp>
      <p:pic>
        <p:nvPicPr>
          <p:cNvPr id="30" name="Picture 2" descr="SINET5 logo">
            <a:hlinkClick r:id="rId3"/>
            <a:extLst>
              <a:ext uri="{FF2B5EF4-FFF2-40B4-BE49-F238E27FC236}">
                <a16:creationId xmlns:a16="http://schemas.microsoft.com/office/drawing/2014/main" id="{4C368774-2932-4C6D-963A-4228EBFF7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189" y="6127466"/>
            <a:ext cx="812825" cy="25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" name="四角形: 角を丸くする 124">
            <a:extLst>
              <a:ext uri="{FF2B5EF4-FFF2-40B4-BE49-F238E27FC236}">
                <a16:creationId xmlns:a16="http://schemas.microsoft.com/office/drawing/2014/main" id="{35E2B81B-39E5-47E2-AFF9-5577F4BEC17E}"/>
              </a:ext>
            </a:extLst>
          </p:cNvPr>
          <p:cNvSpPr/>
          <p:nvPr/>
        </p:nvSpPr>
        <p:spPr bwMode="auto">
          <a:xfrm>
            <a:off x="6446653" y="6175833"/>
            <a:ext cx="1114360" cy="567257"/>
          </a:xfrm>
          <a:prstGeom prst="roundRect">
            <a:avLst/>
          </a:prstGeom>
          <a:solidFill>
            <a:srgbClr val="DAEDE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defTabSz="844083"/>
            <a:endParaRPr kumimoji="0" lang="ja-JP" altLang="en-US" sz="1662" kern="0">
              <a:solidFill>
                <a:srgbClr val="333333"/>
              </a:solidFill>
              <a:latin typeface="+mn-ea"/>
            </a:endParaRPr>
          </a:p>
        </p:txBody>
      </p:sp>
      <p:sp>
        <p:nvSpPr>
          <p:cNvPr id="129" name="四角形: 角を丸くする 128">
            <a:extLst>
              <a:ext uri="{FF2B5EF4-FFF2-40B4-BE49-F238E27FC236}">
                <a16:creationId xmlns:a16="http://schemas.microsoft.com/office/drawing/2014/main" id="{5D41A8BC-F607-413D-8595-B8329CCD2227}"/>
              </a:ext>
            </a:extLst>
          </p:cNvPr>
          <p:cNvSpPr/>
          <p:nvPr/>
        </p:nvSpPr>
        <p:spPr bwMode="auto">
          <a:xfrm>
            <a:off x="4755891" y="6256723"/>
            <a:ext cx="965417" cy="481650"/>
          </a:xfrm>
          <a:prstGeom prst="round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</a:endParaRPr>
          </a:p>
        </p:txBody>
      </p:sp>
      <p:sp>
        <p:nvSpPr>
          <p:cNvPr id="225" name="AutoShape 37">
            <a:extLst>
              <a:ext uri="{FF2B5EF4-FFF2-40B4-BE49-F238E27FC236}">
                <a16:creationId xmlns:a16="http://schemas.microsoft.com/office/drawing/2014/main" id="{886F1401-3B78-452E-958F-54EC264538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4333" y="5122817"/>
            <a:ext cx="1239560" cy="656585"/>
          </a:xfrm>
          <a:prstGeom prst="cube">
            <a:avLst>
              <a:gd name="adj" fmla="val 12904"/>
            </a:avLst>
          </a:prstGeom>
          <a:solidFill>
            <a:srgbClr val="FFE38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/>
          <a:p>
            <a:pPr algn="ctr"/>
            <a:r>
              <a:rPr kumimoji="1" lang="en-US" altLang="ja-JP" sz="1200" b="1" dirty="0">
                <a:solidFill>
                  <a:srgbClr val="C00000"/>
                </a:solidFill>
                <a:latin typeface="+mn-ea"/>
              </a:rPr>
              <a:t>DDoS Mitigation Service</a:t>
            </a:r>
            <a:endParaRPr kumimoji="1" lang="ja-JP" altLang="en-US" sz="12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43" name="テキスト ボックス 242">
            <a:extLst>
              <a:ext uri="{FF2B5EF4-FFF2-40B4-BE49-F238E27FC236}">
                <a16:creationId xmlns:a16="http://schemas.microsoft.com/office/drawing/2014/main" id="{7C695882-7A64-40ED-BC5D-9A8B5648B76F}"/>
              </a:ext>
            </a:extLst>
          </p:cNvPr>
          <p:cNvSpPr txBox="1"/>
          <p:nvPr/>
        </p:nvSpPr>
        <p:spPr bwMode="auto">
          <a:xfrm>
            <a:off x="274382" y="5889592"/>
            <a:ext cx="3564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ja-JP" altLang="en-US" b="1" dirty="0">
                <a:latin typeface="+mn-ea"/>
              </a:rPr>
              <a:t>❶</a:t>
            </a:r>
            <a:endParaRPr lang="ja-JP" altLang="en-US" dirty="0">
              <a:latin typeface="+mn-ea"/>
            </a:endParaRPr>
          </a:p>
        </p:txBody>
      </p:sp>
      <p:sp>
        <p:nvSpPr>
          <p:cNvPr id="247" name="テキスト ボックス 246">
            <a:extLst>
              <a:ext uri="{FF2B5EF4-FFF2-40B4-BE49-F238E27FC236}">
                <a16:creationId xmlns:a16="http://schemas.microsoft.com/office/drawing/2014/main" id="{DB072DD9-727B-45E5-8E46-ECC3C36C7EEA}"/>
              </a:ext>
            </a:extLst>
          </p:cNvPr>
          <p:cNvSpPr txBox="1"/>
          <p:nvPr/>
        </p:nvSpPr>
        <p:spPr bwMode="auto">
          <a:xfrm>
            <a:off x="4644508" y="4416213"/>
            <a:ext cx="394863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kumimoji="1" lang="ja-JP" altLang="en-US" sz="1100" b="1">
                <a:latin typeface="Arial" panose="020B0604020202020204" pitchFamily="34" charset="0"/>
                <a:cs typeface="Arial" panose="020B0604020202020204" pitchFamily="34" charset="0"/>
              </a:rPr>
              <a:t>❶ </a:t>
            </a:r>
            <a:r>
              <a:rPr kumimoji="1" lang="en-US" altLang="ja-JP" sz="1100" b="1" dirty="0">
                <a:latin typeface="Arial" panose="020B0604020202020204" pitchFamily="34" charset="0"/>
                <a:cs typeface="Arial" panose="020B0604020202020204" pitchFamily="34" charset="0"/>
              </a:rPr>
              <a:t>Service Application (Target IP Address Registration)</a:t>
            </a:r>
          </a:p>
          <a:p>
            <a:r>
              <a:rPr kumimoji="1" lang="ja-JP" altLang="en-US" sz="1100" b="1">
                <a:latin typeface="Arial" panose="020B0604020202020204" pitchFamily="34" charset="0"/>
                <a:cs typeface="Arial" panose="020B0604020202020204" pitchFamily="34" charset="0"/>
              </a:rPr>
              <a:t>❷ </a:t>
            </a:r>
            <a:r>
              <a:rPr kumimoji="1" lang="en-US" altLang="ja-JP" sz="1100" b="1" dirty="0">
                <a:latin typeface="Arial" panose="020B0604020202020204" pitchFamily="34" charset="0"/>
                <a:cs typeface="Arial" panose="020B0604020202020204" pitchFamily="34" charset="0"/>
              </a:rPr>
              <a:t>Information collection</a:t>
            </a:r>
          </a:p>
          <a:p>
            <a:r>
              <a:rPr lang="ja-JP" altLang="en-US" sz="1100" b="1">
                <a:latin typeface="Arial" panose="020B0604020202020204" pitchFamily="34" charset="0"/>
                <a:cs typeface="Arial" panose="020B0604020202020204" pitchFamily="34" charset="0"/>
              </a:rPr>
              <a:t>❸ </a:t>
            </a:r>
            <a:r>
              <a:rPr kumimoji="1" lang="en-US" altLang="ja-JP" sz="1100" b="1" dirty="0">
                <a:latin typeface="Arial" panose="020B0604020202020204" pitchFamily="34" charset="0"/>
                <a:cs typeface="Arial" panose="020B0604020202020204" pitchFamily="34" charset="0"/>
              </a:rPr>
              <a:t>DDoS attack detection</a:t>
            </a:r>
          </a:p>
          <a:p>
            <a:r>
              <a:rPr lang="ja-JP" altLang="en-US" sz="1100" b="1">
                <a:latin typeface="Arial" panose="020B0604020202020204" pitchFamily="34" charset="0"/>
                <a:cs typeface="Arial" panose="020B0604020202020204" pitchFamily="34" charset="0"/>
              </a:rPr>
              <a:t>❹ </a:t>
            </a:r>
            <a:r>
              <a:rPr kumimoji="1" lang="en-US" altLang="ja-JP" sz="1100" b="1" dirty="0">
                <a:latin typeface="Arial" panose="020B0604020202020204" pitchFamily="34" charset="0"/>
                <a:cs typeface="Arial" panose="020B0604020202020204" pitchFamily="34" charset="0"/>
              </a:rPr>
              <a:t>Configure filter settings on the routers</a:t>
            </a:r>
          </a:p>
        </p:txBody>
      </p:sp>
      <p:cxnSp>
        <p:nvCxnSpPr>
          <p:cNvPr id="196" name="直線矢印コネクタ 195">
            <a:extLst>
              <a:ext uri="{FF2B5EF4-FFF2-40B4-BE49-F238E27FC236}">
                <a16:creationId xmlns:a16="http://schemas.microsoft.com/office/drawing/2014/main" id="{5F8CF9DF-B1E6-4F35-B846-C16571A43851}"/>
              </a:ext>
            </a:extLst>
          </p:cNvPr>
          <p:cNvCxnSpPr>
            <a:cxnSpLocks/>
            <a:stCxn id="68" idx="2"/>
          </p:cNvCxnSpPr>
          <p:nvPr/>
        </p:nvCxnSpPr>
        <p:spPr bwMode="auto">
          <a:xfrm flipH="1">
            <a:off x="5395564" y="5600369"/>
            <a:ext cx="1145360" cy="252109"/>
          </a:xfrm>
          <a:prstGeom prst="straightConnector1">
            <a:avLst/>
          </a:prstGeom>
          <a:solidFill>
            <a:schemeClr val="accent1"/>
          </a:solidFill>
          <a:ln w="22225" cap="sq" cmpd="sng" algn="ctr">
            <a:solidFill>
              <a:schemeClr val="tx1"/>
            </a:solidFill>
            <a:prstDash val="dash"/>
            <a:miter lim="800000"/>
            <a:headEnd type="arrow" w="med" len="med"/>
            <a:tailEnd type="none" w="med" len="med"/>
          </a:ln>
          <a:effectLst/>
        </p:spPr>
      </p:cxnSp>
      <p:sp>
        <p:nvSpPr>
          <p:cNvPr id="251" name="テキスト ボックス 250">
            <a:extLst>
              <a:ext uri="{FF2B5EF4-FFF2-40B4-BE49-F238E27FC236}">
                <a16:creationId xmlns:a16="http://schemas.microsoft.com/office/drawing/2014/main" id="{6FFAF3FF-03E5-49EB-BC96-AAFA8FD97D8F}"/>
              </a:ext>
            </a:extLst>
          </p:cNvPr>
          <p:cNvSpPr txBox="1"/>
          <p:nvPr/>
        </p:nvSpPr>
        <p:spPr bwMode="auto">
          <a:xfrm>
            <a:off x="5873392" y="5719899"/>
            <a:ext cx="3814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latin typeface="+mn-ea"/>
              </a:rPr>
              <a:t>❶</a:t>
            </a:r>
            <a:endParaRPr lang="ja-JP" altLang="en-US" dirty="0">
              <a:latin typeface="+mn-ea"/>
            </a:endParaRPr>
          </a:p>
        </p:txBody>
      </p:sp>
      <p:sp>
        <p:nvSpPr>
          <p:cNvPr id="253" name="テキスト ボックス 252">
            <a:extLst>
              <a:ext uri="{FF2B5EF4-FFF2-40B4-BE49-F238E27FC236}">
                <a16:creationId xmlns:a16="http://schemas.microsoft.com/office/drawing/2014/main" id="{A7D4C48F-8098-4C4B-8E3B-2E3FBAF0D8E4}"/>
              </a:ext>
            </a:extLst>
          </p:cNvPr>
          <p:cNvSpPr txBox="1"/>
          <p:nvPr/>
        </p:nvSpPr>
        <p:spPr bwMode="auto">
          <a:xfrm>
            <a:off x="7494534" y="5852478"/>
            <a:ext cx="3564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latin typeface="+mn-ea"/>
              </a:rPr>
              <a:t>❷</a:t>
            </a:r>
            <a:endParaRPr lang="ja-JP" altLang="en-US" dirty="0">
              <a:latin typeface="+mn-ea"/>
            </a:endParaRPr>
          </a:p>
        </p:txBody>
      </p:sp>
      <p:sp>
        <p:nvSpPr>
          <p:cNvPr id="272" name="テキスト ボックス 271">
            <a:extLst>
              <a:ext uri="{FF2B5EF4-FFF2-40B4-BE49-F238E27FC236}">
                <a16:creationId xmlns:a16="http://schemas.microsoft.com/office/drawing/2014/main" id="{37060736-AF62-4C60-AC48-35A30AF2FF09}"/>
              </a:ext>
            </a:extLst>
          </p:cNvPr>
          <p:cNvSpPr txBox="1"/>
          <p:nvPr/>
        </p:nvSpPr>
        <p:spPr bwMode="auto">
          <a:xfrm>
            <a:off x="7980499" y="5856654"/>
            <a:ext cx="3564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latin typeface="+mn-ea"/>
              </a:rPr>
              <a:t>❹</a:t>
            </a:r>
            <a:endParaRPr lang="ja-JP" altLang="en-US" dirty="0">
              <a:latin typeface="+mn-ea"/>
            </a:endParaRPr>
          </a:p>
        </p:txBody>
      </p:sp>
      <p:sp>
        <p:nvSpPr>
          <p:cNvPr id="254" name="テキスト ボックス 253">
            <a:extLst>
              <a:ext uri="{FF2B5EF4-FFF2-40B4-BE49-F238E27FC236}">
                <a16:creationId xmlns:a16="http://schemas.microsoft.com/office/drawing/2014/main" id="{CB03BF01-E92B-46EA-B358-7BFAB4748A40}"/>
              </a:ext>
            </a:extLst>
          </p:cNvPr>
          <p:cNvSpPr txBox="1"/>
          <p:nvPr/>
        </p:nvSpPr>
        <p:spPr bwMode="auto">
          <a:xfrm>
            <a:off x="8186190" y="4837973"/>
            <a:ext cx="3564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latin typeface="+mn-ea"/>
              </a:rPr>
              <a:t>❸</a:t>
            </a:r>
            <a:endParaRPr lang="ja-JP" altLang="en-US" dirty="0">
              <a:latin typeface="+mn-ea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DDED7423-ACA1-4B56-95E0-6094CFCEE8F9}"/>
              </a:ext>
            </a:extLst>
          </p:cNvPr>
          <p:cNvSpPr txBox="1"/>
          <p:nvPr/>
        </p:nvSpPr>
        <p:spPr bwMode="auto">
          <a:xfrm>
            <a:off x="179679" y="3815849"/>
            <a:ext cx="41655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 more than several hours from application to completion of packet dropping setup</a:t>
            </a: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D97C38F6-DA05-4554-B704-D7C8C56A054A}"/>
              </a:ext>
            </a:extLst>
          </p:cNvPr>
          <p:cNvSpPr txBox="1"/>
          <p:nvPr/>
        </p:nvSpPr>
        <p:spPr bwMode="auto">
          <a:xfrm>
            <a:off x="4721410" y="3826520"/>
            <a:ext cx="40936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Approx. 10 seconds from attack detection to completion of packet dropping configuration</a:t>
            </a:r>
            <a:endParaRPr kumimoji="1" lang="ja-JP" altLang="en-US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円柱 45">
            <a:extLst>
              <a:ext uri="{FF2B5EF4-FFF2-40B4-BE49-F238E27FC236}">
                <a16:creationId xmlns:a16="http://schemas.microsoft.com/office/drawing/2014/main" id="{A2A8A0AC-F5B8-4129-9D7F-8035E3055A63}"/>
              </a:ext>
            </a:extLst>
          </p:cNvPr>
          <p:cNvSpPr/>
          <p:nvPr/>
        </p:nvSpPr>
        <p:spPr bwMode="auto">
          <a:xfrm>
            <a:off x="3005871" y="5479695"/>
            <a:ext cx="451227" cy="301763"/>
          </a:xfrm>
          <a:prstGeom prst="can">
            <a:avLst>
              <a:gd name="adj" fmla="val 40522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spcBef>
                <a:spcPct val="0"/>
              </a:spcBef>
            </a:pPr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RR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70EF9CE8-F40D-40B0-9A00-55A324F3C179}"/>
              </a:ext>
            </a:extLst>
          </p:cNvPr>
          <p:cNvSpPr txBox="1"/>
          <p:nvPr/>
        </p:nvSpPr>
        <p:spPr bwMode="auto">
          <a:xfrm>
            <a:off x="264443" y="3461444"/>
            <a:ext cx="3962336" cy="338554"/>
          </a:xfrm>
          <a:prstGeom prst="rect">
            <a:avLst/>
          </a:prstGeom>
          <a:solidFill>
            <a:srgbClr val="EDF6F7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b="1" dirty="0">
                <a:latin typeface="+mn-ea"/>
              </a:rPr>
              <a:t>Conventional Mitigation Service</a:t>
            </a:r>
            <a:endParaRPr kumimoji="1" lang="ja-JP" altLang="en-US" sz="1600" b="1" dirty="0">
              <a:latin typeface="+mn-ea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104A8F85-C6CA-42F5-9A2D-3FE6B816DF81}"/>
              </a:ext>
            </a:extLst>
          </p:cNvPr>
          <p:cNvSpPr txBox="1"/>
          <p:nvPr/>
        </p:nvSpPr>
        <p:spPr bwMode="auto">
          <a:xfrm>
            <a:off x="4778734" y="3453638"/>
            <a:ext cx="3924000" cy="338554"/>
          </a:xfrm>
          <a:prstGeom prst="rect">
            <a:avLst/>
          </a:prstGeom>
          <a:solidFill>
            <a:srgbClr val="FFE9FF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b="1" dirty="0">
                <a:latin typeface="+mn-ea"/>
              </a:rPr>
              <a:t>New Mitigation Service</a:t>
            </a:r>
            <a:endParaRPr kumimoji="1" lang="ja-JP" altLang="en-US" sz="1600" b="1" dirty="0">
              <a:latin typeface="+mn-ea"/>
            </a:endParaRPr>
          </a:p>
        </p:txBody>
      </p: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4EFD7F1C-BDBB-41B5-AEA1-147C28762A73}"/>
              </a:ext>
            </a:extLst>
          </p:cNvPr>
          <p:cNvCxnSpPr>
            <a:cxnSpLocks/>
            <a:stCxn id="46" idx="3"/>
            <a:endCxn id="6" idx="1"/>
          </p:cNvCxnSpPr>
          <p:nvPr/>
        </p:nvCxnSpPr>
        <p:spPr bwMode="auto">
          <a:xfrm flipH="1">
            <a:off x="1989940" y="5781458"/>
            <a:ext cx="1241545" cy="52374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4DB4DC06-9520-4B5A-A2B9-74229E370731}"/>
              </a:ext>
            </a:extLst>
          </p:cNvPr>
          <p:cNvCxnSpPr>
            <a:cxnSpLocks/>
            <a:stCxn id="46" idx="3"/>
            <a:endCxn id="9" idx="1"/>
          </p:cNvCxnSpPr>
          <p:nvPr/>
        </p:nvCxnSpPr>
        <p:spPr bwMode="auto">
          <a:xfrm flipH="1">
            <a:off x="3029349" y="5781458"/>
            <a:ext cx="202136" cy="5237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5" name="スマイル 4">
            <a:extLst>
              <a:ext uri="{FF2B5EF4-FFF2-40B4-BE49-F238E27FC236}">
                <a16:creationId xmlns:a16="http://schemas.microsoft.com/office/drawing/2014/main" id="{EB702046-3D9A-4D33-A82E-D91D34AC2ABF}"/>
              </a:ext>
            </a:extLst>
          </p:cNvPr>
          <p:cNvSpPr/>
          <p:nvPr/>
        </p:nvSpPr>
        <p:spPr bwMode="auto">
          <a:xfrm>
            <a:off x="2240847" y="5301993"/>
            <a:ext cx="327009" cy="329701"/>
          </a:xfrm>
          <a:prstGeom prst="smileyFac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endParaRPr lang="ja-JP" altLang="en-US" sz="1800">
              <a:solidFill>
                <a:srgbClr val="333333"/>
              </a:solidFill>
              <a:latin typeface="+mn-ea"/>
            </a:endParaRPr>
          </a:p>
        </p:txBody>
      </p:sp>
      <p:sp>
        <p:nvSpPr>
          <p:cNvPr id="50" name="スマイル 49">
            <a:extLst>
              <a:ext uri="{FF2B5EF4-FFF2-40B4-BE49-F238E27FC236}">
                <a16:creationId xmlns:a16="http://schemas.microsoft.com/office/drawing/2014/main" id="{76E0AC4F-84CE-4155-B523-CC631D13C3E4}"/>
              </a:ext>
            </a:extLst>
          </p:cNvPr>
          <p:cNvSpPr/>
          <p:nvPr/>
        </p:nvSpPr>
        <p:spPr bwMode="auto">
          <a:xfrm>
            <a:off x="529339" y="5671765"/>
            <a:ext cx="327009" cy="329701"/>
          </a:xfrm>
          <a:prstGeom prst="smileyFace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</a:endParaRPr>
          </a:p>
        </p:txBody>
      </p:sp>
      <p:cxnSp>
        <p:nvCxnSpPr>
          <p:cNvPr id="51" name="直線矢印コネクタ 50">
            <a:extLst>
              <a:ext uri="{FF2B5EF4-FFF2-40B4-BE49-F238E27FC236}">
                <a16:creationId xmlns:a16="http://schemas.microsoft.com/office/drawing/2014/main" id="{31B2599A-050B-4E42-967A-C153135389FA}"/>
              </a:ext>
            </a:extLst>
          </p:cNvPr>
          <p:cNvCxnSpPr>
            <a:cxnSpLocks/>
            <a:endCxn id="50" idx="4"/>
          </p:cNvCxnSpPr>
          <p:nvPr/>
        </p:nvCxnSpPr>
        <p:spPr bwMode="auto">
          <a:xfrm flipV="1">
            <a:off x="679183" y="6001466"/>
            <a:ext cx="13661" cy="2875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244" name="テキスト ボックス 243">
            <a:extLst>
              <a:ext uri="{FF2B5EF4-FFF2-40B4-BE49-F238E27FC236}">
                <a16:creationId xmlns:a16="http://schemas.microsoft.com/office/drawing/2014/main" id="{B2F8F84F-8929-462C-88E1-4684E11D5BF8}"/>
              </a:ext>
            </a:extLst>
          </p:cNvPr>
          <p:cNvSpPr txBox="1"/>
          <p:nvPr/>
        </p:nvSpPr>
        <p:spPr bwMode="auto">
          <a:xfrm>
            <a:off x="1452402" y="5604405"/>
            <a:ext cx="3564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latin typeface="+mn-ea"/>
              </a:rPr>
              <a:t>❷</a:t>
            </a:r>
            <a:endParaRPr lang="ja-JP" altLang="en-US" dirty="0">
              <a:latin typeface="+mn-ea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94450373-F412-4CCE-A68A-4FEAEE1A2609}"/>
              </a:ext>
            </a:extLst>
          </p:cNvPr>
          <p:cNvSpPr txBox="1"/>
          <p:nvPr/>
        </p:nvSpPr>
        <p:spPr bwMode="auto">
          <a:xfrm>
            <a:off x="169442" y="5467522"/>
            <a:ext cx="104787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1200" b="1" dirty="0">
                <a:latin typeface="+mn-ea"/>
              </a:rPr>
              <a:t>Operator</a:t>
            </a:r>
            <a:endParaRPr lang="ja-JP" altLang="en-US" sz="1200" dirty="0">
              <a:latin typeface="+mn-ea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ED392F9-C18A-45FB-A303-F752F9B5F684}"/>
              </a:ext>
            </a:extLst>
          </p:cNvPr>
          <p:cNvSpPr txBox="1"/>
          <p:nvPr/>
        </p:nvSpPr>
        <p:spPr bwMode="auto">
          <a:xfrm>
            <a:off x="1340314" y="5074678"/>
            <a:ext cx="20763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en-US" altLang="ja-JP" sz="1200" b="1" dirty="0">
                <a:latin typeface="+mn-ea"/>
              </a:rPr>
              <a:t>SINET</a:t>
            </a:r>
            <a:r>
              <a:rPr lang="en-US" altLang="ja-JP" sz="1200" b="1" dirty="0">
                <a:latin typeface="+mn-ea"/>
              </a:rPr>
              <a:t> Reception Desk</a:t>
            </a:r>
            <a:endParaRPr lang="ja-JP" altLang="en-US" sz="1200" dirty="0">
              <a:latin typeface="+mn-ea"/>
            </a:endParaRPr>
          </a:p>
        </p:txBody>
      </p:sp>
      <p:sp>
        <p:nvSpPr>
          <p:cNvPr id="58" name="雲 57">
            <a:extLst>
              <a:ext uri="{FF2B5EF4-FFF2-40B4-BE49-F238E27FC236}">
                <a16:creationId xmlns:a16="http://schemas.microsoft.com/office/drawing/2014/main" id="{D70D3169-E007-4927-8A84-17BC7CA8AB5C}"/>
              </a:ext>
            </a:extLst>
          </p:cNvPr>
          <p:cNvSpPr/>
          <p:nvPr/>
        </p:nvSpPr>
        <p:spPr bwMode="auto">
          <a:xfrm>
            <a:off x="8098400" y="6217749"/>
            <a:ext cx="814842" cy="569679"/>
          </a:xfrm>
          <a:prstGeom prst="cloud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878999E8-217D-43B7-8FE5-3FB75FB6F3EC}"/>
              </a:ext>
            </a:extLst>
          </p:cNvPr>
          <p:cNvSpPr txBox="1"/>
          <p:nvPr/>
        </p:nvSpPr>
        <p:spPr bwMode="auto">
          <a:xfrm>
            <a:off x="8082515" y="6276795"/>
            <a:ext cx="8935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latin typeface="+mn-ea"/>
                <a:cs typeface="Arial" panose="020B0604020202020204" pitchFamily="34" charset="0"/>
              </a:rPr>
              <a:t>Internet</a:t>
            </a:r>
            <a:endParaRPr lang="ja-JP" altLang="en-US" sz="1200" b="1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2CC392C7-8514-4041-AED9-4AB4B8535604}"/>
              </a:ext>
            </a:extLst>
          </p:cNvPr>
          <p:cNvSpPr txBox="1"/>
          <p:nvPr/>
        </p:nvSpPr>
        <p:spPr bwMode="auto">
          <a:xfrm>
            <a:off x="2461627" y="5727357"/>
            <a:ext cx="3564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latin typeface="+mn-ea"/>
              </a:rPr>
              <a:t>❹</a:t>
            </a:r>
            <a:endParaRPr lang="ja-JP" altLang="en-US" dirty="0">
              <a:latin typeface="+mn-ea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74EF9053-4C17-44B1-9083-514D2A7620B4}"/>
              </a:ext>
            </a:extLst>
          </p:cNvPr>
          <p:cNvSpPr txBox="1"/>
          <p:nvPr/>
        </p:nvSpPr>
        <p:spPr bwMode="auto">
          <a:xfrm>
            <a:off x="3079428" y="5865263"/>
            <a:ext cx="3564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latin typeface="+mn-ea"/>
              </a:rPr>
              <a:t>❹</a:t>
            </a:r>
            <a:endParaRPr lang="ja-JP" altLang="en-US" dirty="0">
              <a:latin typeface="+mn-ea"/>
            </a:endParaRPr>
          </a:p>
        </p:txBody>
      </p:sp>
      <p:sp>
        <p:nvSpPr>
          <p:cNvPr id="250" name="テキスト ボックス 249">
            <a:extLst>
              <a:ext uri="{FF2B5EF4-FFF2-40B4-BE49-F238E27FC236}">
                <a16:creationId xmlns:a16="http://schemas.microsoft.com/office/drawing/2014/main" id="{F9D80EC6-8F59-470D-B7ED-5158A54EFA66}"/>
              </a:ext>
            </a:extLst>
          </p:cNvPr>
          <p:cNvSpPr txBox="1"/>
          <p:nvPr/>
        </p:nvSpPr>
        <p:spPr bwMode="auto">
          <a:xfrm>
            <a:off x="2643014" y="5273205"/>
            <a:ext cx="3564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latin typeface="+mn-ea"/>
              </a:rPr>
              <a:t>❸</a:t>
            </a:r>
            <a:endParaRPr lang="ja-JP" altLang="en-US" dirty="0">
              <a:latin typeface="+mn-ea"/>
            </a:endParaRPr>
          </a:p>
        </p:txBody>
      </p:sp>
      <p:sp>
        <p:nvSpPr>
          <p:cNvPr id="68" name="スマイル 67">
            <a:extLst>
              <a:ext uri="{FF2B5EF4-FFF2-40B4-BE49-F238E27FC236}">
                <a16:creationId xmlns:a16="http://schemas.microsoft.com/office/drawing/2014/main" id="{EDE5B07E-CD40-45CC-9F17-BE96440396EB}"/>
              </a:ext>
            </a:extLst>
          </p:cNvPr>
          <p:cNvSpPr/>
          <p:nvPr/>
        </p:nvSpPr>
        <p:spPr bwMode="auto">
          <a:xfrm>
            <a:off x="6540924" y="5435518"/>
            <a:ext cx="327009" cy="329701"/>
          </a:xfrm>
          <a:prstGeom prst="smileyFac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endParaRPr lang="ja-JP" altLang="en-US" sz="1800">
              <a:solidFill>
                <a:srgbClr val="333333"/>
              </a:solidFill>
              <a:latin typeface="+mn-ea"/>
            </a:endParaRPr>
          </a:p>
        </p:txBody>
      </p:sp>
      <p:sp>
        <p:nvSpPr>
          <p:cNvPr id="73" name="スマイル 72">
            <a:extLst>
              <a:ext uri="{FF2B5EF4-FFF2-40B4-BE49-F238E27FC236}">
                <a16:creationId xmlns:a16="http://schemas.microsoft.com/office/drawing/2014/main" id="{947E77E2-8B93-4D37-8417-B4E53271C0D7}"/>
              </a:ext>
            </a:extLst>
          </p:cNvPr>
          <p:cNvSpPr/>
          <p:nvPr/>
        </p:nvSpPr>
        <p:spPr bwMode="auto">
          <a:xfrm>
            <a:off x="5068555" y="5733987"/>
            <a:ext cx="327009" cy="329701"/>
          </a:xfrm>
          <a:prstGeom prst="smileyFace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F4917049-260E-472A-ABDA-43DAFC3828A0}"/>
              </a:ext>
            </a:extLst>
          </p:cNvPr>
          <p:cNvSpPr txBox="1"/>
          <p:nvPr/>
        </p:nvSpPr>
        <p:spPr bwMode="auto">
          <a:xfrm>
            <a:off x="4690086" y="5510945"/>
            <a:ext cx="104787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Operator</a:t>
            </a:r>
            <a:endParaRPr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51980FBC-8CE9-4DB0-A4D1-B34F53D7C757}"/>
              </a:ext>
            </a:extLst>
          </p:cNvPr>
          <p:cNvSpPr txBox="1"/>
          <p:nvPr/>
        </p:nvSpPr>
        <p:spPr bwMode="auto">
          <a:xfrm>
            <a:off x="6932931" y="5576278"/>
            <a:ext cx="3814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latin typeface="+mn-ea"/>
              </a:rPr>
              <a:t>❶</a:t>
            </a:r>
            <a:endParaRPr lang="ja-JP" altLang="en-US" dirty="0">
              <a:latin typeface="+mn-ea"/>
            </a:endParaRPr>
          </a:p>
        </p:txBody>
      </p:sp>
      <p:cxnSp>
        <p:nvCxnSpPr>
          <p:cNvPr id="86" name="直線矢印コネクタ 85">
            <a:extLst>
              <a:ext uri="{FF2B5EF4-FFF2-40B4-BE49-F238E27FC236}">
                <a16:creationId xmlns:a16="http://schemas.microsoft.com/office/drawing/2014/main" id="{AE2A7FE2-90D7-4995-AE4E-DE7E8FE1B95A}"/>
              </a:ext>
            </a:extLst>
          </p:cNvPr>
          <p:cNvCxnSpPr>
            <a:cxnSpLocks/>
            <a:stCxn id="46" idx="2"/>
            <a:endCxn id="5" idx="6"/>
          </p:cNvCxnSpPr>
          <p:nvPr/>
        </p:nvCxnSpPr>
        <p:spPr bwMode="auto">
          <a:xfrm flipH="1" flipV="1">
            <a:off x="2567856" y="5466844"/>
            <a:ext cx="438015" cy="163733"/>
          </a:xfrm>
          <a:prstGeom prst="straightConnector1">
            <a:avLst/>
          </a:prstGeom>
          <a:solidFill>
            <a:schemeClr val="accent1"/>
          </a:solidFill>
          <a:ln w="22225" cap="sq" cmpd="sng" algn="ctr">
            <a:solidFill>
              <a:schemeClr val="tx1"/>
            </a:solidFill>
            <a:prstDash val="dash"/>
            <a:miter lim="800000"/>
            <a:headEnd type="arrow" w="med" len="med"/>
            <a:tailEnd type="none" w="med" len="med"/>
          </a:ln>
          <a:effectLst/>
        </p:spPr>
      </p:cxnSp>
      <p:cxnSp>
        <p:nvCxnSpPr>
          <p:cNvPr id="93" name="直線矢印コネクタ 92">
            <a:extLst>
              <a:ext uri="{FF2B5EF4-FFF2-40B4-BE49-F238E27FC236}">
                <a16:creationId xmlns:a16="http://schemas.microsoft.com/office/drawing/2014/main" id="{A243213B-C00C-4569-ADB2-54EC545C682C}"/>
              </a:ext>
            </a:extLst>
          </p:cNvPr>
          <p:cNvCxnSpPr>
            <a:cxnSpLocks/>
            <a:stCxn id="225" idx="2"/>
            <a:endCxn id="68" idx="6"/>
          </p:cNvCxnSpPr>
          <p:nvPr/>
        </p:nvCxnSpPr>
        <p:spPr bwMode="auto">
          <a:xfrm flipH="1">
            <a:off x="6867933" y="5493472"/>
            <a:ext cx="766400" cy="106897"/>
          </a:xfrm>
          <a:prstGeom prst="straightConnector1">
            <a:avLst/>
          </a:prstGeom>
          <a:solidFill>
            <a:schemeClr val="accent1"/>
          </a:solidFill>
          <a:ln w="22225" cap="sq" cmpd="sng" algn="ctr">
            <a:solidFill>
              <a:schemeClr val="tx1"/>
            </a:solidFill>
            <a:prstDash val="dash"/>
            <a:miter lim="800000"/>
            <a:headEnd type="arrow" w="med" len="med"/>
            <a:tailEnd type="none" w="med" len="med"/>
          </a:ln>
          <a:effectLst/>
        </p:spPr>
      </p:cxnSp>
      <p:sp>
        <p:nvSpPr>
          <p:cNvPr id="128" name="円柱 127">
            <a:extLst>
              <a:ext uri="{FF2B5EF4-FFF2-40B4-BE49-F238E27FC236}">
                <a16:creationId xmlns:a16="http://schemas.microsoft.com/office/drawing/2014/main" id="{B56EE75D-92A5-4A28-A6B1-126B04443B3C}"/>
              </a:ext>
            </a:extLst>
          </p:cNvPr>
          <p:cNvSpPr/>
          <p:nvPr/>
        </p:nvSpPr>
        <p:spPr bwMode="auto">
          <a:xfrm>
            <a:off x="7268749" y="6306418"/>
            <a:ext cx="638862" cy="396044"/>
          </a:xfrm>
          <a:prstGeom prst="can">
            <a:avLst>
              <a:gd name="adj" fmla="val 40522"/>
            </a:avLst>
          </a:prstGeom>
          <a:solidFill>
            <a:srgbClr val="FFE38B"/>
          </a:solidFill>
          <a:ln w="9525"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 anchor="t"/>
          <a:lstStyle/>
          <a:p>
            <a:pPr algn="ctr"/>
            <a:r>
              <a:rPr lang="en-US" altLang="ja-JP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Router</a:t>
            </a:r>
            <a:endParaRPr lang="ja-JP" alt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8" name="直線矢印コネクタ 177">
            <a:extLst>
              <a:ext uri="{FF2B5EF4-FFF2-40B4-BE49-F238E27FC236}">
                <a16:creationId xmlns:a16="http://schemas.microsoft.com/office/drawing/2014/main" id="{50650D31-F8D3-48E6-B2F2-DA8026F0494F}"/>
              </a:ext>
            </a:extLst>
          </p:cNvPr>
          <p:cNvCxnSpPr>
            <a:cxnSpLocks/>
          </p:cNvCxnSpPr>
          <p:nvPr/>
        </p:nvCxnSpPr>
        <p:spPr bwMode="auto">
          <a:xfrm flipH="1">
            <a:off x="5728194" y="6523060"/>
            <a:ext cx="2974540" cy="59089"/>
          </a:xfrm>
          <a:prstGeom prst="straightConnector1">
            <a:avLst/>
          </a:prstGeom>
          <a:ln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1" name="&quot;禁止&quot;マーク 240">
            <a:extLst>
              <a:ext uri="{FF2B5EF4-FFF2-40B4-BE49-F238E27FC236}">
                <a16:creationId xmlns:a16="http://schemas.microsoft.com/office/drawing/2014/main" id="{EBA1B19C-42F6-4D96-B9B3-279B73D98CD8}"/>
              </a:ext>
            </a:extLst>
          </p:cNvPr>
          <p:cNvSpPr/>
          <p:nvPr/>
        </p:nvSpPr>
        <p:spPr bwMode="auto">
          <a:xfrm>
            <a:off x="7851138" y="6440394"/>
            <a:ext cx="170832" cy="185990"/>
          </a:xfrm>
          <a:prstGeom prst="noSmoking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</a:endParaRPr>
          </a:p>
        </p:txBody>
      </p:sp>
      <p:sp>
        <p:nvSpPr>
          <p:cNvPr id="99" name="&quot;禁止&quot;マーク 98">
            <a:extLst>
              <a:ext uri="{FF2B5EF4-FFF2-40B4-BE49-F238E27FC236}">
                <a16:creationId xmlns:a16="http://schemas.microsoft.com/office/drawing/2014/main" id="{DDB9AC89-6B0B-458B-B0D9-0077505D4174}"/>
              </a:ext>
            </a:extLst>
          </p:cNvPr>
          <p:cNvSpPr/>
          <p:nvPr/>
        </p:nvSpPr>
        <p:spPr bwMode="auto">
          <a:xfrm>
            <a:off x="3245842" y="6448570"/>
            <a:ext cx="170832" cy="185990"/>
          </a:xfrm>
          <a:prstGeom prst="noSmoking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 anchor="ctr"/>
          <a:lstStyle/>
          <a:p>
            <a:pPr algn="l">
              <a:spcBef>
                <a:spcPct val="0"/>
              </a:spcBef>
            </a:pPr>
            <a:endParaRPr kumimoji="1" lang="ja-JP" altLang="en-US" sz="1800" b="0">
              <a:solidFill>
                <a:srgbClr val="333333"/>
              </a:solidFill>
              <a:latin typeface="+mn-ea"/>
            </a:endParaRPr>
          </a:p>
        </p:txBody>
      </p:sp>
      <p:cxnSp>
        <p:nvCxnSpPr>
          <p:cNvPr id="137" name="直線矢印コネクタ 136">
            <a:extLst>
              <a:ext uri="{FF2B5EF4-FFF2-40B4-BE49-F238E27FC236}">
                <a16:creationId xmlns:a16="http://schemas.microsoft.com/office/drawing/2014/main" id="{E6573055-8B30-4712-BAEF-3AD57FF0B73A}"/>
              </a:ext>
            </a:extLst>
          </p:cNvPr>
          <p:cNvCxnSpPr>
            <a:cxnSpLocks/>
          </p:cNvCxnSpPr>
          <p:nvPr/>
        </p:nvCxnSpPr>
        <p:spPr bwMode="auto">
          <a:xfrm flipV="1">
            <a:off x="7688523" y="5771658"/>
            <a:ext cx="186859" cy="57587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cxnSp>
        <p:nvCxnSpPr>
          <p:cNvPr id="204" name="直線矢印コネクタ 203">
            <a:extLst>
              <a:ext uri="{FF2B5EF4-FFF2-40B4-BE49-F238E27FC236}">
                <a16:creationId xmlns:a16="http://schemas.microsoft.com/office/drawing/2014/main" id="{0649D4EB-39D3-409C-90BC-C99E65B22058}"/>
              </a:ext>
            </a:extLst>
          </p:cNvPr>
          <p:cNvCxnSpPr>
            <a:cxnSpLocks/>
          </p:cNvCxnSpPr>
          <p:nvPr/>
        </p:nvCxnSpPr>
        <p:spPr bwMode="auto">
          <a:xfrm flipH="1">
            <a:off x="7949047" y="5769356"/>
            <a:ext cx="173238" cy="5806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grpSp>
        <p:nvGrpSpPr>
          <p:cNvPr id="4" name="object 10">
            <a:extLst>
              <a:ext uri="{FF2B5EF4-FFF2-40B4-BE49-F238E27FC236}">
                <a16:creationId xmlns:a16="http://schemas.microsoft.com/office/drawing/2014/main" id="{F34AAD9F-1145-7F30-F17E-69C388E2A501}"/>
              </a:ext>
            </a:extLst>
          </p:cNvPr>
          <p:cNvGrpSpPr/>
          <p:nvPr/>
        </p:nvGrpSpPr>
        <p:grpSpPr>
          <a:xfrm>
            <a:off x="6550050" y="6172849"/>
            <a:ext cx="846863" cy="239610"/>
            <a:chOff x="1890229" y="2275305"/>
            <a:chExt cx="3780154" cy="1013498"/>
          </a:xfrm>
        </p:grpSpPr>
        <p:sp>
          <p:nvSpPr>
            <p:cNvPr id="8" name="object 11">
              <a:extLst>
                <a:ext uri="{FF2B5EF4-FFF2-40B4-BE49-F238E27FC236}">
                  <a16:creationId xmlns:a16="http://schemas.microsoft.com/office/drawing/2014/main" id="{0B73216D-166E-9003-E28A-CE36B32EA370}"/>
                </a:ext>
              </a:extLst>
            </p:cNvPr>
            <p:cNvSpPr/>
            <p:nvPr userDrawn="1"/>
          </p:nvSpPr>
          <p:spPr>
            <a:xfrm>
              <a:off x="1890229" y="2395359"/>
              <a:ext cx="3780154" cy="893444"/>
            </a:xfrm>
            <a:custGeom>
              <a:avLst/>
              <a:gdLst/>
              <a:ahLst/>
              <a:cxnLst/>
              <a:rect l="l" t="t" r="r" b="b"/>
              <a:pathLst>
                <a:path w="3780154" h="893445">
                  <a:moveTo>
                    <a:pt x="916584" y="91897"/>
                  </a:moveTo>
                  <a:lnTo>
                    <a:pt x="872909" y="70015"/>
                  </a:lnTo>
                  <a:lnTo>
                    <a:pt x="827684" y="51193"/>
                  </a:lnTo>
                  <a:lnTo>
                    <a:pt x="781202" y="35382"/>
                  </a:lnTo>
                  <a:lnTo>
                    <a:pt x="733742" y="22529"/>
                  </a:lnTo>
                  <a:lnTo>
                    <a:pt x="685571" y="12611"/>
                  </a:lnTo>
                  <a:lnTo>
                    <a:pt x="637006" y="5575"/>
                  </a:lnTo>
                  <a:lnTo>
                    <a:pt x="588302" y="1384"/>
                  </a:lnTo>
                  <a:lnTo>
                    <a:pt x="539750" y="0"/>
                  </a:lnTo>
                  <a:lnTo>
                    <a:pt x="486359" y="1689"/>
                  </a:lnTo>
                  <a:lnTo>
                    <a:pt x="433908" y="6731"/>
                  </a:lnTo>
                  <a:lnTo>
                    <a:pt x="382752" y="15062"/>
                  </a:lnTo>
                  <a:lnTo>
                    <a:pt x="333286" y="26619"/>
                  </a:lnTo>
                  <a:lnTo>
                    <a:pt x="285902" y="41363"/>
                  </a:lnTo>
                  <a:lnTo>
                    <a:pt x="240982" y="59220"/>
                  </a:lnTo>
                  <a:lnTo>
                    <a:pt x="193509" y="83019"/>
                  </a:lnTo>
                  <a:lnTo>
                    <a:pt x="151523" y="109258"/>
                  </a:lnTo>
                  <a:lnTo>
                    <a:pt x="114922" y="137579"/>
                  </a:lnTo>
                  <a:lnTo>
                    <a:pt x="83578" y="167640"/>
                  </a:lnTo>
                  <a:lnTo>
                    <a:pt x="57404" y="199059"/>
                  </a:lnTo>
                  <a:lnTo>
                    <a:pt x="36283" y="231495"/>
                  </a:lnTo>
                  <a:lnTo>
                    <a:pt x="8712" y="297954"/>
                  </a:lnTo>
                  <a:lnTo>
                    <a:pt x="0" y="364159"/>
                  </a:lnTo>
                  <a:lnTo>
                    <a:pt x="2425" y="396265"/>
                  </a:lnTo>
                  <a:lnTo>
                    <a:pt x="20320" y="456679"/>
                  </a:lnTo>
                  <a:lnTo>
                    <a:pt x="54825" y="509651"/>
                  </a:lnTo>
                  <a:lnTo>
                    <a:pt x="105054" y="552323"/>
                  </a:lnTo>
                  <a:lnTo>
                    <a:pt x="170116" y="581799"/>
                  </a:lnTo>
                  <a:lnTo>
                    <a:pt x="207937" y="590689"/>
                  </a:lnTo>
                  <a:lnTo>
                    <a:pt x="249135" y="595210"/>
                  </a:lnTo>
                  <a:lnTo>
                    <a:pt x="293585" y="595007"/>
                  </a:lnTo>
                  <a:lnTo>
                    <a:pt x="328282" y="595807"/>
                  </a:lnTo>
                  <a:lnTo>
                    <a:pt x="385127" y="613092"/>
                  </a:lnTo>
                  <a:lnTo>
                    <a:pt x="419620" y="646988"/>
                  </a:lnTo>
                  <a:lnTo>
                    <a:pt x="426389" y="668553"/>
                  </a:lnTo>
                  <a:lnTo>
                    <a:pt x="425043" y="692353"/>
                  </a:lnTo>
                  <a:lnTo>
                    <a:pt x="394627" y="744016"/>
                  </a:lnTo>
                  <a:lnTo>
                    <a:pt x="363880" y="770610"/>
                  </a:lnTo>
                  <a:lnTo>
                    <a:pt x="321640" y="796848"/>
                  </a:lnTo>
                  <a:lnTo>
                    <a:pt x="267068" y="822083"/>
                  </a:lnTo>
                  <a:lnTo>
                    <a:pt x="199326" y="845680"/>
                  </a:lnTo>
                  <a:lnTo>
                    <a:pt x="237642" y="844842"/>
                  </a:lnTo>
                  <a:lnTo>
                    <a:pt x="280885" y="842175"/>
                  </a:lnTo>
                  <a:lnTo>
                    <a:pt x="327888" y="837463"/>
                  </a:lnTo>
                  <a:lnTo>
                    <a:pt x="377482" y="830478"/>
                  </a:lnTo>
                  <a:lnTo>
                    <a:pt x="428472" y="821004"/>
                  </a:lnTo>
                  <a:lnTo>
                    <a:pt x="479679" y="808799"/>
                  </a:lnTo>
                  <a:lnTo>
                    <a:pt x="529945" y="793661"/>
                  </a:lnTo>
                  <a:lnTo>
                    <a:pt x="578078" y="775347"/>
                  </a:lnTo>
                  <a:lnTo>
                    <a:pt x="622896" y="753656"/>
                  </a:lnTo>
                  <a:lnTo>
                    <a:pt x="663232" y="728357"/>
                  </a:lnTo>
                  <a:lnTo>
                    <a:pt x="697903" y="699211"/>
                  </a:lnTo>
                  <a:lnTo>
                    <a:pt x="726313" y="665683"/>
                  </a:lnTo>
                  <a:lnTo>
                    <a:pt x="746074" y="630694"/>
                  </a:lnTo>
                  <a:lnTo>
                    <a:pt x="760603" y="560514"/>
                  </a:lnTo>
                  <a:lnTo>
                    <a:pt x="755853" y="527418"/>
                  </a:lnTo>
                  <a:lnTo>
                    <a:pt x="723569" y="470471"/>
                  </a:lnTo>
                  <a:lnTo>
                    <a:pt x="662520" y="432854"/>
                  </a:lnTo>
                  <a:lnTo>
                    <a:pt x="621817" y="423913"/>
                  </a:lnTo>
                  <a:lnTo>
                    <a:pt x="574649" y="422960"/>
                  </a:lnTo>
                  <a:lnTo>
                    <a:pt x="530758" y="422351"/>
                  </a:lnTo>
                  <a:lnTo>
                    <a:pt x="492455" y="414934"/>
                  </a:lnTo>
                  <a:lnTo>
                    <a:pt x="434428" y="383184"/>
                  </a:lnTo>
                  <a:lnTo>
                    <a:pt x="404063" y="334733"/>
                  </a:lnTo>
                  <a:lnTo>
                    <a:pt x="400367" y="306425"/>
                  </a:lnTo>
                  <a:lnTo>
                    <a:pt x="404888" y="276580"/>
                  </a:lnTo>
                  <a:lnTo>
                    <a:pt x="440397" y="215747"/>
                  </a:lnTo>
                  <a:lnTo>
                    <a:pt x="472262" y="186512"/>
                  </a:lnTo>
                  <a:lnTo>
                    <a:pt x="514108" y="159245"/>
                  </a:lnTo>
                  <a:lnTo>
                    <a:pt x="553580" y="140119"/>
                  </a:lnTo>
                  <a:lnTo>
                    <a:pt x="597217" y="124015"/>
                  </a:lnTo>
                  <a:lnTo>
                    <a:pt x="644486" y="110959"/>
                  </a:lnTo>
                  <a:lnTo>
                    <a:pt x="694842" y="100965"/>
                  </a:lnTo>
                  <a:lnTo>
                    <a:pt x="747763" y="94030"/>
                  </a:lnTo>
                  <a:lnTo>
                    <a:pt x="802703" y="90208"/>
                  </a:lnTo>
                  <a:lnTo>
                    <a:pt x="859167" y="89484"/>
                  </a:lnTo>
                  <a:lnTo>
                    <a:pt x="916584" y="91897"/>
                  </a:lnTo>
                  <a:close/>
                </a:path>
                <a:path w="3780154" h="893445">
                  <a:moveTo>
                    <a:pt x="1201254" y="479488"/>
                  </a:moveTo>
                  <a:lnTo>
                    <a:pt x="1197381" y="436753"/>
                  </a:lnTo>
                  <a:lnTo>
                    <a:pt x="1183525" y="397611"/>
                  </a:lnTo>
                  <a:lnTo>
                    <a:pt x="1160386" y="363232"/>
                  </a:lnTo>
                  <a:lnTo>
                    <a:pt x="1128610" y="334772"/>
                  </a:lnTo>
                  <a:lnTo>
                    <a:pt x="1088898" y="313410"/>
                  </a:lnTo>
                  <a:lnTo>
                    <a:pt x="1041920" y="300291"/>
                  </a:lnTo>
                  <a:lnTo>
                    <a:pt x="1002842" y="296049"/>
                  </a:lnTo>
                  <a:lnTo>
                    <a:pt x="989901" y="295770"/>
                  </a:lnTo>
                  <a:lnTo>
                    <a:pt x="941400" y="299948"/>
                  </a:lnTo>
                  <a:lnTo>
                    <a:pt x="894626" y="312648"/>
                  </a:lnTo>
                  <a:lnTo>
                    <a:pt x="850328" y="334124"/>
                  </a:lnTo>
                  <a:lnTo>
                    <a:pt x="809294" y="364617"/>
                  </a:lnTo>
                  <a:lnTo>
                    <a:pt x="772274" y="404393"/>
                  </a:lnTo>
                  <a:lnTo>
                    <a:pt x="740041" y="453707"/>
                  </a:lnTo>
                  <a:lnTo>
                    <a:pt x="776452" y="428993"/>
                  </a:lnTo>
                  <a:lnTo>
                    <a:pt x="817156" y="412750"/>
                  </a:lnTo>
                  <a:lnTo>
                    <a:pt x="859751" y="406374"/>
                  </a:lnTo>
                  <a:lnTo>
                    <a:pt x="901852" y="411264"/>
                  </a:lnTo>
                  <a:lnTo>
                    <a:pt x="923340" y="420700"/>
                  </a:lnTo>
                  <a:lnTo>
                    <a:pt x="944702" y="439153"/>
                  </a:lnTo>
                  <a:lnTo>
                    <a:pt x="961669" y="467982"/>
                  </a:lnTo>
                  <a:lnTo>
                    <a:pt x="969937" y="508508"/>
                  </a:lnTo>
                  <a:lnTo>
                    <a:pt x="965212" y="562089"/>
                  </a:lnTo>
                  <a:lnTo>
                    <a:pt x="943203" y="630034"/>
                  </a:lnTo>
                  <a:lnTo>
                    <a:pt x="870826" y="739051"/>
                  </a:lnTo>
                  <a:lnTo>
                    <a:pt x="784796" y="806081"/>
                  </a:lnTo>
                  <a:lnTo>
                    <a:pt x="712851" y="839876"/>
                  </a:lnTo>
                  <a:lnTo>
                    <a:pt x="682701" y="849198"/>
                  </a:lnTo>
                  <a:lnTo>
                    <a:pt x="721017" y="848334"/>
                  </a:lnTo>
                  <a:lnTo>
                    <a:pt x="760704" y="845464"/>
                  </a:lnTo>
                  <a:lnTo>
                    <a:pt x="801382" y="840219"/>
                  </a:lnTo>
                  <a:lnTo>
                    <a:pt x="842645" y="832205"/>
                  </a:lnTo>
                  <a:lnTo>
                    <a:pt x="884097" y="821016"/>
                  </a:lnTo>
                  <a:lnTo>
                    <a:pt x="925385" y="806284"/>
                  </a:lnTo>
                  <a:lnTo>
                    <a:pt x="966076" y="787615"/>
                  </a:lnTo>
                  <a:lnTo>
                    <a:pt x="1005814" y="764616"/>
                  </a:lnTo>
                  <a:lnTo>
                    <a:pt x="1044194" y="736892"/>
                  </a:lnTo>
                  <a:lnTo>
                    <a:pt x="1080833" y="704075"/>
                  </a:lnTo>
                  <a:lnTo>
                    <a:pt x="1115326" y="665746"/>
                  </a:lnTo>
                  <a:lnTo>
                    <a:pt x="1147305" y="621538"/>
                  </a:lnTo>
                  <a:lnTo>
                    <a:pt x="1176362" y="571055"/>
                  </a:lnTo>
                  <a:lnTo>
                    <a:pt x="1194473" y="524637"/>
                  </a:lnTo>
                  <a:lnTo>
                    <a:pt x="1201254" y="479488"/>
                  </a:lnTo>
                  <a:close/>
                </a:path>
                <a:path w="3780154" h="893445">
                  <a:moveTo>
                    <a:pt x="3075711" y="351256"/>
                  </a:moveTo>
                  <a:lnTo>
                    <a:pt x="2518384" y="351256"/>
                  </a:lnTo>
                  <a:lnTo>
                    <a:pt x="2446451" y="483273"/>
                  </a:lnTo>
                  <a:lnTo>
                    <a:pt x="2645943" y="483273"/>
                  </a:lnTo>
                  <a:lnTo>
                    <a:pt x="2446477" y="849185"/>
                  </a:lnTo>
                  <a:lnTo>
                    <a:pt x="2623388" y="849185"/>
                  </a:lnTo>
                  <a:lnTo>
                    <a:pt x="2823019" y="483273"/>
                  </a:lnTo>
                  <a:lnTo>
                    <a:pt x="3002762" y="483273"/>
                  </a:lnTo>
                  <a:lnTo>
                    <a:pt x="3075711" y="351256"/>
                  </a:lnTo>
                  <a:close/>
                </a:path>
                <a:path w="3780154" h="893445">
                  <a:moveTo>
                    <a:pt x="3208934" y="270129"/>
                  </a:moveTo>
                  <a:lnTo>
                    <a:pt x="3080067" y="270129"/>
                  </a:lnTo>
                  <a:lnTo>
                    <a:pt x="3078124" y="281673"/>
                  </a:lnTo>
                  <a:lnTo>
                    <a:pt x="3180308" y="318389"/>
                  </a:lnTo>
                  <a:lnTo>
                    <a:pt x="3208934" y="270129"/>
                  </a:lnTo>
                  <a:close/>
                </a:path>
                <a:path w="3780154" h="893445">
                  <a:moveTo>
                    <a:pt x="3779990" y="576427"/>
                  </a:moveTo>
                  <a:lnTo>
                    <a:pt x="3735374" y="413334"/>
                  </a:lnTo>
                  <a:lnTo>
                    <a:pt x="3637216" y="320852"/>
                  </a:lnTo>
                  <a:lnTo>
                    <a:pt x="3539058" y="279577"/>
                  </a:lnTo>
                  <a:lnTo>
                    <a:pt x="3494443" y="270129"/>
                  </a:lnTo>
                  <a:lnTo>
                    <a:pt x="3459848" y="270129"/>
                  </a:lnTo>
                  <a:lnTo>
                    <a:pt x="3418941" y="342341"/>
                  </a:lnTo>
                  <a:lnTo>
                    <a:pt x="3400539" y="375602"/>
                  </a:lnTo>
                  <a:lnTo>
                    <a:pt x="3383699" y="406793"/>
                  </a:lnTo>
                  <a:lnTo>
                    <a:pt x="3465525" y="438988"/>
                  </a:lnTo>
                  <a:lnTo>
                    <a:pt x="3485527" y="446532"/>
                  </a:lnTo>
                  <a:lnTo>
                    <a:pt x="3498481" y="451688"/>
                  </a:lnTo>
                  <a:lnTo>
                    <a:pt x="3533737" y="471652"/>
                  </a:lnTo>
                  <a:lnTo>
                    <a:pt x="3559810" y="501573"/>
                  </a:lnTo>
                  <a:lnTo>
                    <a:pt x="3575647" y="538467"/>
                  </a:lnTo>
                  <a:lnTo>
                    <a:pt x="3580574" y="571614"/>
                  </a:lnTo>
                  <a:lnTo>
                    <a:pt x="3579723" y="581075"/>
                  </a:lnTo>
                  <a:lnTo>
                    <a:pt x="3579152" y="619582"/>
                  </a:lnTo>
                  <a:lnTo>
                    <a:pt x="3571100" y="659866"/>
                  </a:lnTo>
                  <a:lnTo>
                    <a:pt x="3556254" y="700405"/>
                  </a:lnTo>
                  <a:lnTo>
                    <a:pt x="3535299" y="739635"/>
                  </a:lnTo>
                  <a:lnTo>
                    <a:pt x="3508895" y="776046"/>
                  </a:lnTo>
                  <a:lnTo>
                    <a:pt x="3477755" y="808101"/>
                  </a:lnTo>
                  <a:lnTo>
                    <a:pt x="3442538" y="834237"/>
                  </a:lnTo>
                  <a:lnTo>
                    <a:pt x="3403930" y="852957"/>
                  </a:lnTo>
                  <a:lnTo>
                    <a:pt x="3362604" y="862685"/>
                  </a:lnTo>
                  <a:lnTo>
                    <a:pt x="3319259" y="861910"/>
                  </a:lnTo>
                  <a:lnTo>
                    <a:pt x="3274555" y="849083"/>
                  </a:lnTo>
                  <a:lnTo>
                    <a:pt x="3310267" y="866724"/>
                  </a:lnTo>
                  <a:lnTo>
                    <a:pt x="3350945" y="880694"/>
                  </a:lnTo>
                  <a:lnTo>
                    <a:pt x="3396767" y="889889"/>
                  </a:lnTo>
                  <a:lnTo>
                    <a:pt x="3447897" y="893191"/>
                  </a:lnTo>
                  <a:lnTo>
                    <a:pt x="3492398" y="889241"/>
                  </a:lnTo>
                  <a:lnTo>
                    <a:pt x="3536391" y="877900"/>
                  </a:lnTo>
                  <a:lnTo>
                    <a:pt x="3579114" y="859980"/>
                  </a:lnTo>
                  <a:lnTo>
                    <a:pt x="3619754" y="836295"/>
                  </a:lnTo>
                  <a:lnTo>
                    <a:pt x="3657536" y="807631"/>
                  </a:lnTo>
                  <a:lnTo>
                    <a:pt x="3691674" y="774814"/>
                  </a:lnTo>
                  <a:lnTo>
                    <a:pt x="3721366" y="738632"/>
                  </a:lnTo>
                  <a:lnTo>
                    <a:pt x="3745827" y="699909"/>
                  </a:lnTo>
                  <a:lnTo>
                    <a:pt x="3764280" y="659422"/>
                  </a:lnTo>
                  <a:lnTo>
                    <a:pt x="3775938" y="617994"/>
                  </a:lnTo>
                  <a:lnTo>
                    <a:pt x="3779990" y="576427"/>
                  </a:lnTo>
                  <a:close/>
                </a:path>
              </a:pathLst>
            </a:custGeom>
            <a:solidFill>
              <a:srgbClr val="00508F"/>
            </a:solidFill>
          </p:spPr>
          <p:txBody>
            <a:bodyPr wrap="square" lIns="0" tIns="0" rIns="0" bIns="0" rtlCol="0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1" name="object 12">
              <a:extLst>
                <a:ext uri="{FF2B5EF4-FFF2-40B4-BE49-F238E27FC236}">
                  <a16:creationId xmlns:a16="http://schemas.microsoft.com/office/drawing/2014/main" id="{4D8B0F38-7F9D-8F1B-B29D-0F33C234D5EE}"/>
                </a:ext>
              </a:extLst>
            </p:cNvPr>
            <p:cNvPicPr/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2822986" y="2415838"/>
              <a:ext cx="223939" cy="223926"/>
            </a:xfrm>
            <a:prstGeom prst="rect">
              <a:avLst/>
            </a:prstGeom>
          </p:spPr>
        </p:pic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14E7918F-42F0-D098-3B1B-5DE1A0B4F74E}"/>
                </a:ext>
              </a:extLst>
            </p:cNvPr>
            <p:cNvSpPr/>
            <p:nvPr userDrawn="1"/>
          </p:nvSpPr>
          <p:spPr>
            <a:xfrm>
              <a:off x="2955061" y="2743491"/>
              <a:ext cx="1410970" cy="505459"/>
            </a:xfrm>
            <a:custGeom>
              <a:avLst/>
              <a:gdLst/>
              <a:ahLst/>
              <a:cxnLst/>
              <a:rect l="l" t="t" r="r" b="b"/>
              <a:pathLst>
                <a:path w="1410970" h="505460">
                  <a:moveTo>
                    <a:pt x="838987" y="3771"/>
                  </a:moveTo>
                  <a:lnTo>
                    <a:pt x="662393" y="3771"/>
                  </a:lnTo>
                  <a:lnTo>
                    <a:pt x="500659" y="299326"/>
                  </a:lnTo>
                  <a:lnTo>
                    <a:pt x="497522" y="304774"/>
                  </a:lnTo>
                  <a:lnTo>
                    <a:pt x="493991" y="306590"/>
                  </a:lnTo>
                  <a:lnTo>
                    <a:pt x="485724" y="306590"/>
                  </a:lnTo>
                  <a:lnTo>
                    <a:pt x="483590" y="305968"/>
                  </a:lnTo>
                  <a:lnTo>
                    <a:pt x="485038" y="298704"/>
                  </a:lnTo>
                  <a:lnTo>
                    <a:pt x="502373" y="98742"/>
                  </a:lnTo>
                  <a:lnTo>
                    <a:pt x="502729" y="52349"/>
                  </a:lnTo>
                  <a:lnTo>
                    <a:pt x="487095" y="21844"/>
                  </a:lnTo>
                  <a:lnTo>
                    <a:pt x="453796" y="5105"/>
                  </a:lnTo>
                  <a:lnTo>
                    <a:pt x="401193" y="0"/>
                  </a:lnTo>
                  <a:lnTo>
                    <a:pt x="342646" y="4064"/>
                  </a:lnTo>
                  <a:lnTo>
                    <a:pt x="294690" y="18681"/>
                  </a:lnTo>
                  <a:lnTo>
                    <a:pt x="255193" y="47434"/>
                  </a:lnTo>
                  <a:lnTo>
                    <a:pt x="221983" y="93929"/>
                  </a:lnTo>
                  <a:lnTo>
                    <a:pt x="0" y="501065"/>
                  </a:lnTo>
                  <a:lnTo>
                    <a:pt x="169824" y="501065"/>
                  </a:lnTo>
                  <a:lnTo>
                    <a:pt x="339191" y="190728"/>
                  </a:lnTo>
                  <a:lnTo>
                    <a:pt x="343662" y="186931"/>
                  </a:lnTo>
                  <a:lnTo>
                    <a:pt x="352666" y="186931"/>
                  </a:lnTo>
                  <a:lnTo>
                    <a:pt x="356920" y="188290"/>
                  </a:lnTo>
                  <a:lnTo>
                    <a:pt x="354507" y="195618"/>
                  </a:lnTo>
                  <a:lnTo>
                    <a:pt x="333121" y="406196"/>
                  </a:lnTo>
                  <a:lnTo>
                    <a:pt x="334949" y="453631"/>
                  </a:lnTo>
                  <a:lnTo>
                    <a:pt x="350786" y="484085"/>
                  </a:lnTo>
                  <a:lnTo>
                    <a:pt x="381012" y="500316"/>
                  </a:lnTo>
                  <a:lnTo>
                    <a:pt x="425970" y="505117"/>
                  </a:lnTo>
                  <a:lnTo>
                    <a:pt x="477405" y="501269"/>
                  </a:lnTo>
                  <a:lnTo>
                    <a:pt x="521004" y="489597"/>
                  </a:lnTo>
                  <a:lnTo>
                    <a:pt x="557542" y="469900"/>
                  </a:lnTo>
                  <a:lnTo>
                    <a:pt x="587768" y="441960"/>
                  </a:lnTo>
                  <a:lnTo>
                    <a:pt x="612482" y="405574"/>
                  </a:lnTo>
                  <a:lnTo>
                    <a:pt x="838987" y="3771"/>
                  </a:lnTo>
                  <a:close/>
                </a:path>
                <a:path w="1410970" h="505460">
                  <a:moveTo>
                    <a:pt x="1410462" y="3124"/>
                  </a:moveTo>
                  <a:lnTo>
                    <a:pt x="1102956" y="3124"/>
                  </a:lnTo>
                  <a:lnTo>
                    <a:pt x="1040841" y="6235"/>
                  </a:lnTo>
                  <a:lnTo>
                    <a:pt x="987005" y="15278"/>
                  </a:lnTo>
                  <a:lnTo>
                    <a:pt x="940600" y="29832"/>
                  </a:lnTo>
                  <a:lnTo>
                    <a:pt x="900811" y="49479"/>
                  </a:lnTo>
                  <a:lnTo>
                    <a:pt x="866813" y="73774"/>
                  </a:lnTo>
                  <a:lnTo>
                    <a:pt x="837768" y="102298"/>
                  </a:lnTo>
                  <a:lnTo>
                    <a:pt x="812850" y="134620"/>
                  </a:lnTo>
                  <a:lnTo>
                    <a:pt x="791248" y="170319"/>
                  </a:lnTo>
                  <a:lnTo>
                    <a:pt x="695071" y="346087"/>
                  </a:lnTo>
                  <a:lnTo>
                    <a:pt x="677240" y="385013"/>
                  </a:lnTo>
                  <a:lnTo>
                    <a:pt x="669544" y="418858"/>
                  </a:lnTo>
                  <a:lnTo>
                    <a:pt x="673252" y="447306"/>
                  </a:lnTo>
                  <a:lnTo>
                    <a:pt x="689635" y="470014"/>
                  </a:lnTo>
                  <a:lnTo>
                    <a:pt x="719963" y="486651"/>
                  </a:lnTo>
                  <a:lnTo>
                    <a:pt x="765479" y="496874"/>
                  </a:lnTo>
                  <a:lnTo>
                    <a:pt x="827468" y="500354"/>
                  </a:lnTo>
                  <a:lnTo>
                    <a:pt x="1139164" y="500354"/>
                  </a:lnTo>
                  <a:lnTo>
                    <a:pt x="1210386" y="369735"/>
                  </a:lnTo>
                  <a:lnTo>
                    <a:pt x="921067" y="369735"/>
                  </a:lnTo>
                  <a:lnTo>
                    <a:pt x="891324" y="367753"/>
                  </a:lnTo>
                  <a:lnTo>
                    <a:pt x="875842" y="359918"/>
                  </a:lnTo>
                  <a:lnTo>
                    <a:pt x="874356" y="343420"/>
                  </a:lnTo>
                  <a:lnTo>
                    <a:pt x="886561" y="315404"/>
                  </a:lnTo>
                  <a:lnTo>
                    <a:pt x="892733" y="304215"/>
                  </a:lnTo>
                  <a:lnTo>
                    <a:pt x="1213243" y="304215"/>
                  </a:lnTo>
                  <a:lnTo>
                    <a:pt x="1274254" y="192684"/>
                  </a:lnTo>
                  <a:lnTo>
                    <a:pt x="953604" y="192684"/>
                  </a:lnTo>
                  <a:lnTo>
                    <a:pt x="959650" y="181356"/>
                  </a:lnTo>
                  <a:lnTo>
                    <a:pt x="975842" y="158000"/>
                  </a:lnTo>
                  <a:lnTo>
                    <a:pt x="994600" y="143916"/>
                  </a:lnTo>
                  <a:lnTo>
                    <a:pt x="1018184" y="136982"/>
                  </a:lnTo>
                  <a:lnTo>
                    <a:pt x="1048867" y="135140"/>
                  </a:lnTo>
                  <a:lnTo>
                    <a:pt x="1338554" y="135140"/>
                  </a:lnTo>
                  <a:lnTo>
                    <a:pt x="1410462" y="3124"/>
                  </a:lnTo>
                  <a:close/>
                </a:path>
              </a:pathLst>
            </a:custGeom>
            <a:solidFill>
              <a:srgbClr val="00508F"/>
            </a:solidFill>
          </p:spPr>
          <p:txBody>
            <a:bodyPr wrap="square" lIns="0" tIns="0" rIns="0" bIns="0" rtlCol="0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>
                <a:latin typeface="+mn-ea"/>
                <a:cs typeface="Arial" panose="020B0604020202020204" pitchFamily="34" charset="0"/>
              </a:endParaRPr>
            </a:p>
          </p:txBody>
        </p:sp>
        <p:sp>
          <p:nvSpPr>
            <p:cNvPr id="15" name="object 14">
              <a:extLst>
                <a:ext uri="{FF2B5EF4-FFF2-40B4-BE49-F238E27FC236}">
                  <a16:creationId xmlns:a16="http://schemas.microsoft.com/office/drawing/2014/main" id="{C113670D-A988-DB64-C670-FB615C6D395D}"/>
                </a:ext>
              </a:extLst>
            </p:cNvPr>
            <p:cNvSpPr/>
            <p:nvPr userDrawn="1"/>
          </p:nvSpPr>
          <p:spPr>
            <a:xfrm>
              <a:off x="2955074" y="3015526"/>
              <a:ext cx="295275" cy="229235"/>
            </a:xfrm>
            <a:custGeom>
              <a:avLst/>
              <a:gdLst/>
              <a:ahLst/>
              <a:cxnLst/>
              <a:rect l="l" t="t" r="r" b="b"/>
              <a:pathLst>
                <a:path w="295275" h="229235">
                  <a:moveTo>
                    <a:pt x="294741" y="0"/>
                  </a:moveTo>
                  <a:lnTo>
                    <a:pt x="0" y="229019"/>
                  </a:lnTo>
                  <a:lnTo>
                    <a:pt x="169824" y="229019"/>
                  </a:lnTo>
                  <a:lnTo>
                    <a:pt x="294741" y="0"/>
                  </a:lnTo>
                  <a:close/>
                </a:path>
              </a:pathLst>
            </a:custGeom>
            <a:solidFill>
              <a:srgbClr val="F5A200"/>
            </a:solidFill>
          </p:spPr>
          <p:txBody>
            <a:bodyPr wrap="square" lIns="0" tIns="0" rIns="0" bIns="0" rtlCol="0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6" name="object 15">
              <a:extLst>
                <a:ext uri="{FF2B5EF4-FFF2-40B4-BE49-F238E27FC236}">
                  <a16:creationId xmlns:a16="http://schemas.microsoft.com/office/drawing/2014/main" id="{E0357996-69C8-6E1C-1129-B75DD33C87D9}"/>
                </a:ext>
              </a:extLst>
            </p:cNvPr>
            <p:cNvPicPr/>
            <p:nvPr userDrawn="1"/>
          </p:nvPicPr>
          <p:blipFill>
            <a:blip r:embed="rId6" cstate="print"/>
            <a:stretch>
              <a:fillRect/>
            </a:stretch>
          </p:blipFill>
          <p:spPr>
            <a:xfrm>
              <a:off x="3969004" y="2499245"/>
              <a:ext cx="682828" cy="232448"/>
            </a:xfrm>
            <a:prstGeom prst="rect">
              <a:avLst/>
            </a:prstGeom>
          </p:spPr>
        </p:pic>
        <p:pic>
          <p:nvPicPr>
            <p:cNvPr id="17" name="object 16">
              <a:extLst>
                <a:ext uri="{FF2B5EF4-FFF2-40B4-BE49-F238E27FC236}">
                  <a16:creationId xmlns:a16="http://schemas.microsoft.com/office/drawing/2014/main" id="{63EDF80B-5C74-71D0-256D-C386004E48CE}"/>
                </a:ext>
              </a:extLst>
            </p:cNvPr>
            <p:cNvPicPr/>
            <p:nvPr userDrawn="1"/>
          </p:nvPicPr>
          <p:blipFill>
            <a:blip r:embed="rId7" cstate="print"/>
            <a:stretch>
              <a:fillRect/>
            </a:stretch>
          </p:blipFill>
          <p:spPr>
            <a:xfrm>
              <a:off x="3969003" y="2629166"/>
              <a:ext cx="596646" cy="102527"/>
            </a:xfrm>
            <a:prstGeom prst="rect">
              <a:avLst/>
            </a:prstGeom>
          </p:spPr>
        </p:pic>
        <p:sp>
          <p:nvSpPr>
            <p:cNvPr id="18" name="object 17">
              <a:extLst>
                <a:ext uri="{FF2B5EF4-FFF2-40B4-BE49-F238E27FC236}">
                  <a16:creationId xmlns:a16="http://schemas.microsoft.com/office/drawing/2014/main" id="{91213C27-0C28-92A0-3571-73156AA34282}"/>
                </a:ext>
              </a:extLst>
            </p:cNvPr>
            <p:cNvSpPr/>
            <p:nvPr userDrawn="1"/>
          </p:nvSpPr>
          <p:spPr>
            <a:xfrm>
              <a:off x="3480803" y="2747263"/>
              <a:ext cx="313690" cy="250190"/>
            </a:xfrm>
            <a:custGeom>
              <a:avLst/>
              <a:gdLst/>
              <a:ahLst/>
              <a:cxnLst/>
              <a:rect l="l" t="t" r="r" b="b"/>
              <a:pathLst>
                <a:path w="313689" h="250189">
                  <a:moveTo>
                    <a:pt x="72910" y="191617"/>
                  </a:moveTo>
                  <a:lnTo>
                    <a:pt x="31788" y="191617"/>
                  </a:lnTo>
                  <a:lnTo>
                    <a:pt x="0" y="249745"/>
                  </a:lnTo>
                  <a:lnTo>
                    <a:pt x="72910" y="191617"/>
                  </a:lnTo>
                  <a:close/>
                </a:path>
                <a:path w="313689" h="250189">
                  <a:moveTo>
                    <a:pt x="132943" y="143751"/>
                  </a:moveTo>
                  <a:lnTo>
                    <a:pt x="57988" y="143751"/>
                  </a:lnTo>
                  <a:lnTo>
                    <a:pt x="43256" y="170675"/>
                  </a:lnTo>
                  <a:lnTo>
                    <a:pt x="99148" y="170675"/>
                  </a:lnTo>
                  <a:lnTo>
                    <a:pt x="132943" y="143751"/>
                  </a:lnTo>
                  <a:close/>
                </a:path>
                <a:path w="313689" h="250189">
                  <a:moveTo>
                    <a:pt x="193052" y="95834"/>
                  </a:moveTo>
                  <a:lnTo>
                    <a:pt x="84213" y="95834"/>
                  </a:lnTo>
                  <a:lnTo>
                    <a:pt x="69481" y="122758"/>
                  </a:lnTo>
                  <a:lnTo>
                    <a:pt x="159283" y="122758"/>
                  </a:lnTo>
                  <a:lnTo>
                    <a:pt x="193052" y="95834"/>
                  </a:lnTo>
                  <a:close/>
                </a:path>
                <a:path w="313689" h="250189">
                  <a:moveTo>
                    <a:pt x="253149" y="47917"/>
                  </a:moveTo>
                  <a:lnTo>
                    <a:pt x="110439" y="47917"/>
                  </a:lnTo>
                  <a:lnTo>
                    <a:pt x="95694" y="74841"/>
                  </a:lnTo>
                  <a:lnTo>
                    <a:pt x="219379" y="74841"/>
                  </a:lnTo>
                  <a:lnTo>
                    <a:pt x="253149" y="47917"/>
                  </a:lnTo>
                  <a:close/>
                </a:path>
                <a:path w="313689" h="250189">
                  <a:moveTo>
                    <a:pt x="313245" y="0"/>
                  </a:moveTo>
                  <a:lnTo>
                    <a:pt x="136652" y="0"/>
                  </a:lnTo>
                  <a:lnTo>
                    <a:pt x="121920" y="26924"/>
                  </a:lnTo>
                  <a:lnTo>
                    <a:pt x="279476" y="26924"/>
                  </a:lnTo>
                  <a:lnTo>
                    <a:pt x="313245" y="0"/>
                  </a:lnTo>
                  <a:close/>
                </a:path>
              </a:pathLst>
            </a:custGeom>
            <a:solidFill>
              <a:srgbClr val="F5A200"/>
            </a:solidFill>
          </p:spPr>
          <p:txBody>
            <a:bodyPr wrap="square" lIns="0" tIns="0" rIns="0" bIns="0" rtlCol="0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>
                <a:latin typeface="+mn-ea"/>
                <a:cs typeface="Arial" panose="020B0604020202020204" pitchFamily="34" charset="0"/>
              </a:endParaRPr>
            </a:p>
          </p:txBody>
        </p:sp>
        <p:sp>
          <p:nvSpPr>
            <p:cNvPr id="19" name="object 18">
              <a:extLst>
                <a:ext uri="{FF2B5EF4-FFF2-40B4-BE49-F238E27FC236}">
                  <a16:creationId xmlns:a16="http://schemas.microsoft.com/office/drawing/2014/main" id="{6E38A65D-4A62-FC7A-AF46-B840A7EA1422}"/>
                </a:ext>
              </a:extLst>
            </p:cNvPr>
            <p:cNvSpPr/>
            <p:nvPr userDrawn="1"/>
          </p:nvSpPr>
          <p:spPr>
            <a:xfrm>
              <a:off x="4534843" y="2499090"/>
              <a:ext cx="466725" cy="231775"/>
            </a:xfrm>
            <a:custGeom>
              <a:avLst/>
              <a:gdLst/>
              <a:ahLst/>
              <a:cxnLst/>
              <a:rect l="l" t="t" r="r" b="b"/>
              <a:pathLst>
                <a:path w="466725" h="231775">
                  <a:moveTo>
                    <a:pt x="163639" y="0"/>
                  </a:moveTo>
                  <a:lnTo>
                    <a:pt x="137717" y="4750"/>
                  </a:lnTo>
                  <a:lnTo>
                    <a:pt x="115908" y="17833"/>
                  </a:lnTo>
                  <a:lnTo>
                    <a:pt x="99969" y="37493"/>
                  </a:lnTo>
                  <a:lnTo>
                    <a:pt x="91655" y="61975"/>
                  </a:lnTo>
                  <a:lnTo>
                    <a:pt x="115398" y="68615"/>
                  </a:lnTo>
                  <a:lnTo>
                    <a:pt x="136051" y="81029"/>
                  </a:lnTo>
                  <a:lnTo>
                    <a:pt x="152681" y="98276"/>
                  </a:lnTo>
                  <a:lnTo>
                    <a:pt x="164350" y="119418"/>
                  </a:lnTo>
                  <a:lnTo>
                    <a:pt x="149948" y="119379"/>
                  </a:lnTo>
                  <a:lnTo>
                    <a:pt x="137958" y="100979"/>
                  </a:lnTo>
                  <a:lnTo>
                    <a:pt x="121435" y="86637"/>
                  </a:lnTo>
                  <a:lnTo>
                    <a:pt x="101348" y="77322"/>
                  </a:lnTo>
                  <a:lnTo>
                    <a:pt x="78663" y="74002"/>
                  </a:lnTo>
                  <a:lnTo>
                    <a:pt x="48043" y="80184"/>
                  </a:lnTo>
                  <a:lnTo>
                    <a:pt x="23039" y="97042"/>
                  </a:lnTo>
                  <a:lnTo>
                    <a:pt x="6181" y="122046"/>
                  </a:lnTo>
                  <a:lnTo>
                    <a:pt x="0" y="152666"/>
                  </a:lnTo>
                  <a:lnTo>
                    <a:pt x="6056" y="183286"/>
                  </a:lnTo>
                  <a:lnTo>
                    <a:pt x="22706" y="208291"/>
                  </a:lnTo>
                  <a:lnTo>
                    <a:pt x="47668" y="225148"/>
                  </a:lnTo>
                  <a:lnTo>
                    <a:pt x="78663" y="231330"/>
                  </a:lnTo>
                  <a:lnTo>
                    <a:pt x="329171" y="231279"/>
                  </a:lnTo>
                  <a:lnTo>
                    <a:pt x="316151" y="220716"/>
                  </a:lnTo>
                  <a:lnTo>
                    <a:pt x="306563" y="207183"/>
                  </a:lnTo>
                  <a:lnTo>
                    <a:pt x="300640" y="191280"/>
                  </a:lnTo>
                  <a:lnTo>
                    <a:pt x="298615" y="173608"/>
                  </a:lnTo>
                  <a:lnTo>
                    <a:pt x="303929" y="147348"/>
                  </a:lnTo>
                  <a:lnTo>
                    <a:pt x="318414" y="125882"/>
                  </a:lnTo>
                  <a:lnTo>
                    <a:pt x="339880" y="111397"/>
                  </a:lnTo>
                  <a:lnTo>
                    <a:pt x="366140" y="106083"/>
                  </a:lnTo>
                  <a:lnTo>
                    <a:pt x="392393" y="111397"/>
                  </a:lnTo>
                  <a:lnTo>
                    <a:pt x="413856" y="125882"/>
                  </a:lnTo>
                  <a:lnTo>
                    <a:pt x="428339" y="147348"/>
                  </a:lnTo>
                  <a:lnTo>
                    <a:pt x="433654" y="173608"/>
                  </a:lnTo>
                  <a:lnTo>
                    <a:pt x="433514" y="177952"/>
                  </a:lnTo>
                  <a:lnTo>
                    <a:pt x="459397" y="187248"/>
                  </a:lnTo>
                  <a:lnTo>
                    <a:pt x="462425" y="179726"/>
                  </a:lnTo>
                  <a:lnTo>
                    <a:pt x="464666" y="171838"/>
                  </a:lnTo>
                  <a:lnTo>
                    <a:pt x="466056" y="163629"/>
                  </a:lnTo>
                  <a:lnTo>
                    <a:pt x="466534" y="155143"/>
                  </a:lnTo>
                  <a:lnTo>
                    <a:pt x="460528" y="125399"/>
                  </a:lnTo>
                  <a:lnTo>
                    <a:pt x="444150" y="101109"/>
                  </a:lnTo>
                  <a:lnTo>
                    <a:pt x="419857" y="84732"/>
                  </a:lnTo>
                  <a:lnTo>
                    <a:pt x="390105" y="78727"/>
                  </a:lnTo>
                  <a:lnTo>
                    <a:pt x="382828" y="79082"/>
                  </a:lnTo>
                  <a:lnTo>
                    <a:pt x="382904" y="75907"/>
                  </a:lnTo>
                  <a:lnTo>
                    <a:pt x="376957" y="46441"/>
                  </a:lnTo>
                  <a:lnTo>
                    <a:pt x="360737" y="22377"/>
                  </a:lnTo>
                  <a:lnTo>
                    <a:pt x="336677" y="6152"/>
                  </a:lnTo>
                  <a:lnTo>
                    <a:pt x="307212" y="203"/>
                  </a:lnTo>
                  <a:lnTo>
                    <a:pt x="282439" y="4354"/>
                  </a:lnTo>
                  <a:lnTo>
                    <a:pt x="261107" y="15874"/>
                  </a:lnTo>
                  <a:lnTo>
                    <a:pt x="244606" y="33368"/>
                  </a:lnTo>
                  <a:lnTo>
                    <a:pt x="234327" y="55435"/>
                  </a:lnTo>
                  <a:lnTo>
                    <a:pt x="224816" y="33347"/>
                  </a:lnTo>
                  <a:lnTo>
                    <a:pt x="208903" y="15782"/>
                  </a:lnTo>
                  <a:lnTo>
                    <a:pt x="188030" y="4186"/>
                  </a:lnTo>
                  <a:lnTo>
                    <a:pt x="163639" y="0"/>
                  </a:lnTo>
                  <a:close/>
                </a:path>
              </a:pathLst>
            </a:custGeom>
            <a:solidFill>
              <a:srgbClr val="00508F"/>
            </a:solidFill>
          </p:spPr>
          <p:txBody>
            <a:bodyPr wrap="square" lIns="0" tIns="0" rIns="0" bIns="0" rtlCol="0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>
                <a:latin typeface="+mn-ea"/>
                <a:cs typeface="Arial" panose="020B0604020202020204" pitchFamily="34" charset="0"/>
              </a:endParaRPr>
            </a:p>
          </p:txBody>
        </p:sp>
        <p:sp>
          <p:nvSpPr>
            <p:cNvPr id="20" name="object 19">
              <a:extLst>
                <a:ext uri="{FF2B5EF4-FFF2-40B4-BE49-F238E27FC236}">
                  <a16:creationId xmlns:a16="http://schemas.microsoft.com/office/drawing/2014/main" id="{5F4EAB7D-3778-8C0D-2E68-E92943BA26AF}"/>
                </a:ext>
              </a:extLst>
            </p:cNvPr>
            <p:cNvSpPr/>
            <p:nvPr userDrawn="1"/>
          </p:nvSpPr>
          <p:spPr>
            <a:xfrm>
              <a:off x="4984165" y="2275305"/>
              <a:ext cx="588010" cy="983615"/>
            </a:xfrm>
            <a:custGeom>
              <a:avLst/>
              <a:gdLst/>
              <a:ahLst/>
              <a:cxnLst/>
              <a:rect l="l" t="t" r="r" b="b"/>
              <a:pathLst>
                <a:path w="588010" h="983614">
                  <a:moveTo>
                    <a:pt x="587819" y="0"/>
                  </a:moveTo>
                  <a:lnTo>
                    <a:pt x="421563" y="0"/>
                  </a:lnTo>
                  <a:lnTo>
                    <a:pt x="390685" y="2624"/>
                  </a:lnTo>
                  <a:lnTo>
                    <a:pt x="341928" y="30533"/>
                  </a:lnTo>
                  <a:lnTo>
                    <a:pt x="317549" y="60427"/>
                  </a:lnTo>
                  <a:lnTo>
                    <a:pt x="288834" y="104021"/>
                  </a:lnTo>
                  <a:lnTo>
                    <a:pt x="205397" y="241528"/>
                  </a:lnTo>
                  <a:lnTo>
                    <a:pt x="155530" y="323239"/>
                  </a:lnTo>
                  <a:lnTo>
                    <a:pt x="114321" y="391304"/>
                  </a:lnTo>
                  <a:lnTo>
                    <a:pt x="80969" y="447681"/>
                  </a:lnTo>
                  <a:lnTo>
                    <a:pt x="54669" y="494332"/>
                  </a:lnTo>
                  <a:lnTo>
                    <a:pt x="34618" y="533217"/>
                  </a:lnTo>
                  <a:lnTo>
                    <a:pt x="10053" y="595528"/>
                  </a:lnTo>
                  <a:lnTo>
                    <a:pt x="849" y="650297"/>
                  </a:lnTo>
                  <a:lnTo>
                    <a:pt x="0" y="679754"/>
                  </a:lnTo>
                  <a:lnTo>
                    <a:pt x="6845" y="745819"/>
                  </a:lnTo>
                  <a:lnTo>
                    <a:pt x="25023" y="802911"/>
                  </a:lnTo>
                  <a:lnTo>
                    <a:pt x="50992" y="851192"/>
                  </a:lnTo>
                  <a:lnTo>
                    <a:pt x="81213" y="890824"/>
                  </a:lnTo>
                  <a:lnTo>
                    <a:pt x="112144" y="921966"/>
                  </a:lnTo>
                  <a:lnTo>
                    <a:pt x="161977" y="959431"/>
                  </a:lnTo>
                  <a:lnTo>
                    <a:pt x="219276" y="980970"/>
                  </a:lnTo>
                  <a:lnTo>
                    <a:pt x="263460" y="983254"/>
                  </a:lnTo>
                  <a:lnTo>
                    <a:pt x="305641" y="974531"/>
                  </a:lnTo>
                  <a:lnTo>
                    <a:pt x="345109" y="956405"/>
                  </a:lnTo>
                  <a:lnTo>
                    <a:pt x="381154" y="930479"/>
                  </a:lnTo>
                  <a:lnTo>
                    <a:pt x="413066" y="898356"/>
                  </a:lnTo>
                  <a:lnTo>
                    <a:pt x="440135" y="861641"/>
                  </a:lnTo>
                  <a:lnTo>
                    <a:pt x="461651" y="821937"/>
                  </a:lnTo>
                  <a:lnTo>
                    <a:pt x="476902" y="780847"/>
                  </a:lnTo>
                  <a:lnTo>
                    <a:pt x="485180" y="739975"/>
                  </a:lnTo>
                  <a:lnTo>
                    <a:pt x="485775" y="700925"/>
                  </a:lnTo>
                  <a:lnTo>
                    <a:pt x="480101" y="719011"/>
                  </a:lnTo>
                  <a:lnTo>
                    <a:pt x="459987" y="758799"/>
                  </a:lnTo>
                  <a:lnTo>
                    <a:pt x="420795" y="798587"/>
                  </a:lnTo>
                  <a:lnTo>
                    <a:pt x="357886" y="816673"/>
                  </a:lnTo>
                  <a:lnTo>
                    <a:pt x="322049" y="810527"/>
                  </a:lnTo>
                  <a:lnTo>
                    <a:pt x="287855" y="793237"/>
                  </a:lnTo>
                  <a:lnTo>
                    <a:pt x="258654" y="766522"/>
                  </a:lnTo>
                  <a:lnTo>
                    <a:pt x="237797" y="732104"/>
                  </a:lnTo>
                  <a:lnTo>
                    <a:pt x="228635" y="691703"/>
                  </a:lnTo>
                  <a:lnTo>
                    <a:pt x="234518" y="647039"/>
                  </a:lnTo>
                  <a:lnTo>
                    <a:pt x="259698" y="586122"/>
                  </a:lnTo>
                  <a:lnTo>
                    <a:pt x="278805" y="547787"/>
                  </a:lnTo>
                  <a:lnTo>
                    <a:pt x="301661" y="504734"/>
                  </a:lnTo>
                  <a:lnTo>
                    <a:pt x="327822" y="457363"/>
                  </a:lnTo>
                  <a:lnTo>
                    <a:pt x="356842" y="406075"/>
                  </a:lnTo>
                  <a:lnTo>
                    <a:pt x="421678" y="293344"/>
                  </a:lnTo>
                  <a:lnTo>
                    <a:pt x="587819" y="0"/>
                  </a:lnTo>
                  <a:close/>
                </a:path>
              </a:pathLst>
            </a:custGeom>
            <a:solidFill>
              <a:srgbClr val="F5A200"/>
            </a:solidFill>
          </p:spPr>
          <p:txBody>
            <a:bodyPr wrap="square" lIns="0" tIns="0" rIns="0" bIns="0" rtlCol="0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21" name="object 20">
              <a:extLst>
                <a:ext uri="{FF2B5EF4-FFF2-40B4-BE49-F238E27FC236}">
                  <a16:creationId xmlns:a16="http://schemas.microsoft.com/office/drawing/2014/main" id="{53562CE2-6EE8-3ADC-7875-C7ABD825AEB8}"/>
                </a:ext>
              </a:extLst>
            </p:cNvPr>
            <p:cNvPicPr/>
            <p:nvPr userDrawn="1"/>
          </p:nvPicPr>
          <p:blipFill>
            <a:blip r:embed="rId8" cstate="print"/>
            <a:stretch>
              <a:fillRect/>
            </a:stretch>
          </p:blipFill>
          <p:spPr>
            <a:xfrm>
              <a:off x="4846921" y="2618421"/>
              <a:ext cx="208495" cy="108496"/>
            </a:xfrm>
            <a:prstGeom prst="rect">
              <a:avLst/>
            </a:prstGeom>
          </p:spPr>
        </p:pic>
      </p:grpSp>
      <p:sp>
        <p:nvSpPr>
          <p:cNvPr id="22" name="四角形: メモ 21">
            <a:extLst>
              <a:ext uri="{FF2B5EF4-FFF2-40B4-BE49-F238E27FC236}">
                <a16:creationId xmlns:a16="http://schemas.microsoft.com/office/drawing/2014/main" id="{3438591A-DBB8-C473-66D1-A0AC58C78202}"/>
              </a:ext>
            </a:extLst>
          </p:cNvPr>
          <p:cNvSpPr/>
          <p:nvPr/>
        </p:nvSpPr>
        <p:spPr bwMode="auto">
          <a:xfrm rot="1084828">
            <a:off x="8234097" y="3234992"/>
            <a:ext cx="856551" cy="382902"/>
          </a:xfrm>
          <a:prstGeom prst="foldedCorner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 anchor="b"/>
          <a:lstStyle/>
          <a:p>
            <a:pPr algn="ctr">
              <a:spcBef>
                <a:spcPct val="0"/>
              </a:spcBef>
            </a:pPr>
            <a:r>
              <a:rPr lang="en-US" altLang="ja-JP" sz="1600" b="1" dirty="0">
                <a:latin typeface="+mn-ea"/>
              </a:rPr>
              <a:t>NEW</a:t>
            </a:r>
            <a:r>
              <a:rPr lang="ja-JP" altLang="en-US" sz="1600" b="1" dirty="0">
                <a:latin typeface="+mn-ea"/>
              </a:rPr>
              <a:t>！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6DDCB03-75E7-FC7F-0599-4E36950495A6}"/>
              </a:ext>
            </a:extLst>
          </p:cNvPr>
          <p:cNvSpPr txBox="1"/>
          <p:nvPr/>
        </p:nvSpPr>
        <p:spPr bwMode="auto">
          <a:xfrm>
            <a:off x="4648141" y="6330506"/>
            <a:ext cx="118325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Institution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65FF3B0C-8297-382C-91FC-CC9300428488}"/>
              </a:ext>
            </a:extLst>
          </p:cNvPr>
          <p:cNvSpPr txBox="1"/>
          <p:nvPr/>
        </p:nvSpPr>
        <p:spPr bwMode="auto">
          <a:xfrm>
            <a:off x="5589029" y="5197966"/>
            <a:ext cx="20763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en-US" altLang="ja-JP" sz="1200" b="1" dirty="0">
                <a:latin typeface="+mn-ea"/>
              </a:rPr>
              <a:t>SINET</a:t>
            </a:r>
            <a:r>
              <a:rPr lang="en-US" altLang="ja-JP" sz="1200" b="1" dirty="0">
                <a:latin typeface="+mn-ea"/>
              </a:rPr>
              <a:t> Reception Desk</a:t>
            </a:r>
            <a:endParaRPr lang="ja-JP" altLang="en-US" sz="1200" dirty="0">
              <a:latin typeface="+mn-ea"/>
            </a:endParaRPr>
          </a:p>
        </p:txBody>
      </p: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68DD36D4-8B45-18E3-831B-69F0E5DB1EAF}"/>
              </a:ext>
            </a:extLst>
          </p:cNvPr>
          <p:cNvCxnSpPr>
            <a:cxnSpLocks/>
          </p:cNvCxnSpPr>
          <p:nvPr/>
        </p:nvCxnSpPr>
        <p:spPr bwMode="auto">
          <a:xfrm>
            <a:off x="4517682" y="3268304"/>
            <a:ext cx="0" cy="35112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547819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テキスト ボックス 234">
            <a:extLst>
              <a:ext uri="{FF2B5EF4-FFF2-40B4-BE49-F238E27FC236}">
                <a16:creationId xmlns:a16="http://schemas.microsoft.com/office/drawing/2014/main" id="{12D8AECC-B158-4A50-8E30-441C77A0B19F}"/>
              </a:ext>
            </a:extLst>
          </p:cNvPr>
          <p:cNvSpPr txBox="1">
            <a:spLocks noChangeAspect="1"/>
          </p:cNvSpPr>
          <p:nvPr/>
        </p:nvSpPr>
        <p:spPr bwMode="auto">
          <a:xfrm>
            <a:off x="115294" y="953544"/>
            <a:ext cx="8913411" cy="56893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72000" rIns="0" bIns="1800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179388" indent="-179388" eaLnBrk="0" fontAlgn="base" hangingPunct="0">
              <a:spcBef>
                <a:spcPts val="600"/>
              </a:spcBef>
              <a:spcAft>
                <a:spcPct val="0"/>
              </a:spcAft>
              <a:buFont typeface="メイリオ" panose="020B0604030504040204" pitchFamily="50" charset="-128"/>
              <a:buChar char="•"/>
              <a:tabLst>
                <a:tab pos="179388" algn="l"/>
              </a:tabLst>
              <a:defRPr b="1">
                <a:latin typeface="+mn-ea"/>
              </a:defRPr>
            </a:lvl1pPr>
            <a:lvl2pPr marL="714375" lvl="1" indent="-266700" eaLnBrk="0" fontAlgn="base" hangingPunct="0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1600" b="1">
                <a:latin typeface="+mn-ea"/>
              </a:defRPr>
            </a:lvl2pPr>
            <a:lvl3pPr marL="1235075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643063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2057400" indent="-22860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1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buChar char="•"/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buChar char="•"/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buChar char="•"/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buChar char="•"/>
            </a:lvl9pPr>
          </a:lstStyle>
          <a:p>
            <a:r>
              <a:rPr kumimoji="1" lang="en-US" altLang="ja-JP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NTD </a:t>
            </a:r>
          </a:p>
          <a:p>
            <a:pPr lvl="1"/>
            <a:r>
              <a:rPr lang="en-US" altLang="ja-JP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The main element of the system that performs DDoS Attack detection on mirrored packets received from routers</a:t>
            </a:r>
            <a:endParaRPr kumimoji="1" lang="en-US" altLang="ja-JP" dirty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lvl="1"/>
            <a:r>
              <a:rPr kumimoji="1" lang="en-US" altLang="ja-JP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No direct manipulation of NTD in the system in operation</a:t>
            </a:r>
          </a:p>
          <a:p>
            <a:pPr lvl="1"/>
            <a:r>
              <a:rPr kumimoji="1" lang="en-US" altLang="ja-JP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No GUI; status is referenced via CMS</a:t>
            </a:r>
          </a:p>
          <a:p>
            <a:r>
              <a:rPr kumimoji="1" lang="en-US" altLang="ja-JP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CMS </a:t>
            </a:r>
          </a:p>
          <a:p>
            <a:pPr lvl="1"/>
            <a:r>
              <a:rPr kumimoji="1" lang="en-US" altLang="ja-JP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Central Management System</a:t>
            </a:r>
          </a:p>
          <a:p>
            <a:pPr lvl="1"/>
            <a:r>
              <a:rPr kumimoji="1" lang="en-US" altLang="ja-JP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Used to change attack detection thresholds, change operation mode (Monitor, Mitigate), and manage system-wide alerts</a:t>
            </a:r>
          </a:p>
          <a:p>
            <a:r>
              <a:rPr kumimoji="1" lang="en-US" altLang="ja-JP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SWA </a:t>
            </a:r>
          </a:p>
          <a:p>
            <a:pPr lvl="1"/>
            <a:r>
              <a:rPr kumimoji="1" lang="en-US" altLang="ja-JP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Provides GUI operation and information reference for this system</a:t>
            </a:r>
          </a:p>
          <a:p>
            <a:pPr lvl="1"/>
            <a:r>
              <a:rPr kumimoji="1" lang="en-US" altLang="ja-JP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Display the control status of the system, traffic graphs (pass/monitor/block), </a:t>
            </a:r>
            <a:br>
              <a:rPr kumimoji="1" lang="en-US" altLang="ja-JP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</a:br>
            <a:r>
              <a:rPr kumimoji="1" lang="en-US" altLang="ja-JP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and attack information</a:t>
            </a:r>
          </a:p>
          <a:p>
            <a:pPr lvl="1"/>
            <a:r>
              <a:rPr kumimoji="1" lang="en-US" altLang="ja-JP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Provides IP address registration of the router to be controlled</a:t>
            </a:r>
          </a:p>
          <a:p>
            <a:r>
              <a:rPr kumimoji="1" lang="en-US" altLang="ja-JP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SSP </a:t>
            </a:r>
          </a:p>
          <a:p>
            <a:pPr lvl="1"/>
            <a:r>
              <a:rPr kumimoji="1" lang="en-US" altLang="ja-JP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User portal</a:t>
            </a:r>
          </a:p>
          <a:p>
            <a:pPr lvl="1"/>
            <a:r>
              <a:rPr kumimoji="1" lang="en-US" altLang="ja-JP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Creates tenants and tenant administrator accounts</a:t>
            </a:r>
          </a:p>
          <a:p>
            <a:pPr lvl="1"/>
            <a:r>
              <a:rPr kumimoji="1" lang="en-US" altLang="ja-JP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Browses graphs and attack information for all created tenants</a:t>
            </a:r>
            <a:endParaRPr kumimoji="1" lang="ja-JP" altLang="en-US" dirty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2EDCF2F-6C7A-4394-8368-6BA957214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94" y="173309"/>
            <a:ext cx="8424000" cy="720000"/>
          </a:xfrm>
        </p:spPr>
        <p:txBody>
          <a:bodyPr/>
          <a:lstStyle/>
          <a:p>
            <a:r>
              <a:rPr lang="en-US" altLang="ja-JP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System Components</a:t>
            </a:r>
            <a:endParaRPr lang="ja-JP" altLang="en-US" dirty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641FBC-2371-4D35-8104-B21A63F951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93138" y="6615905"/>
            <a:ext cx="550862" cy="252413"/>
          </a:xfrm>
        </p:spPr>
        <p:txBody>
          <a:bodyPr/>
          <a:lstStyle/>
          <a:p>
            <a:pPr>
              <a:defRPr/>
            </a:pPr>
            <a:fld id="{219A96CC-068A-4FB3-88DA-F37E26B2FFFF}" type="slidenum">
              <a:rPr lang="en-US" altLang="ja-JP" smtClean="0">
                <a:latin typeface="+mn-ea"/>
                <a:ea typeface="+mn-ea"/>
              </a:rPr>
              <a:pPr>
                <a:defRPr/>
              </a:pPr>
              <a:t>2</a:t>
            </a:fld>
            <a:endParaRPr lang="en-US" altLang="ja-JP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1281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EDCF2F-6C7A-4394-8368-6BA957214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Test System Configuration</a:t>
            </a:r>
            <a:endParaRPr lang="ja-JP" altLang="en-US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641FBC-2371-4D35-8104-B21A63F951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93138" y="6615905"/>
            <a:ext cx="550862" cy="252413"/>
          </a:xfrm>
        </p:spPr>
        <p:txBody>
          <a:bodyPr/>
          <a:lstStyle/>
          <a:p>
            <a:pPr>
              <a:defRPr/>
            </a:pPr>
            <a:fld id="{219A96CC-068A-4FB3-88DA-F37E26B2FFFF}" type="slidenum">
              <a:rPr lang="en-US" altLang="ja-JP" smtClean="0">
                <a:latin typeface="+mn-ea"/>
                <a:ea typeface="+mn-ea"/>
              </a:rPr>
              <a:pPr>
                <a:defRPr/>
              </a:pPr>
              <a:t>3</a:t>
            </a:fld>
            <a:endParaRPr lang="en-US" altLang="ja-JP" dirty="0">
              <a:latin typeface="+mn-ea"/>
              <a:ea typeface="+mn-ea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7A43DBF-8304-E2B9-7021-119AAF65B9BF}"/>
              </a:ext>
            </a:extLst>
          </p:cNvPr>
          <p:cNvSpPr/>
          <p:nvPr/>
        </p:nvSpPr>
        <p:spPr>
          <a:xfrm>
            <a:off x="3158253" y="1367234"/>
            <a:ext cx="3882644" cy="2455673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Arial"/>
            </a:endParaRPr>
          </a:p>
        </p:txBody>
      </p:sp>
      <p:pic>
        <p:nvPicPr>
          <p:cNvPr id="5" name="Picture 44" descr="C:\Users\a-nagata.HDC\Documents\Documents\NII-FJL\1Userver.jpg">
            <a:extLst>
              <a:ext uri="{FF2B5EF4-FFF2-40B4-BE49-F238E27FC236}">
                <a16:creationId xmlns:a16="http://schemas.microsoft.com/office/drawing/2014/main" id="{CB118EC0-C30D-C017-5A78-3BBEAE70D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9" b="88350" l="0" r="95238">
                        <a14:foregroundMark x1="17007" y1="28155" x2="76190" y2="29126"/>
                        <a14:foregroundMark x1="76190" y1="29126" x2="12245" y2="37864"/>
                        <a14:foregroundMark x1="12245" y1="37864" x2="4082" y2="32039"/>
                        <a14:foregroundMark x1="2041" y1="49515" x2="55782" y2="91262"/>
                        <a14:foregroundMark x1="55782" y1="91262" x2="49660" y2="8738"/>
                        <a14:foregroundMark x1="49660" y1="8738" x2="0" y2="56311"/>
                        <a14:foregroundMark x1="0" y1="56311" x2="0" y2="54369"/>
                        <a14:foregroundMark x1="95238" y1="41748" x2="90476" y2="475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287" y="2444215"/>
            <a:ext cx="1959156" cy="743869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3739930-0746-5510-4CDA-8A70ED05E00E}"/>
              </a:ext>
            </a:extLst>
          </p:cNvPr>
          <p:cNvSpPr txBox="1"/>
          <p:nvPr/>
        </p:nvSpPr>
        <p:spPr>
          <a:xfrm>
            <a:off x="3311133" y="1836904"/>
            <a:ext cx="1107996" cy="577081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kern="0" dirty="0">
                <a:solidFill>
                  <a:srgbClr val="000000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m</a:t>
            </a: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aster server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(HPE ProLiant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DL360 Gen 10)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09B8B5E-9DA5-477A-16E3-4AF8700CE45C}"/>
              </a:ext>
            </a:extLst>
          </p:cNvPr>
          <p:cNvSpPr/>
          <p:nvPr/>
        </p:nvSpPr>
        <p:spPr>
          <a:xfrm>
            <a:off x="3608254" y="1259138"/>
            <a:ext cx="342008" cy="161583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eno3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69901A0-9717-86EE-0FD0-4D111D58D148}"/>
              </a:ext>
            </a:extLst>
          </p:cNvPr>
          <p:cNvSpPr/>
          <p:nvPr/>
        </p:nvSpPr>
        <p:spPr>
          <a:xfrm>
            <a:off x="3608254" y="3700266"/>
            <a:ext cx="342008" cy="161583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eno4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C3CAC23-4506-5013-E447-127CE2F1B860}"/>
              </a:ext>
            </a:extLst>
          </p:cNvPr>
          <p:cNvSpPr/>
          <p:nvPr/>
        </p:nvSpPr>
        <p:spPr>
          <a:xfrm>
            <a:off x="5079405" y="3700266"/>
            <a:ext cx="342008" cy="161583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eno1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123A12-049F-8AAE-4707-1FBEBCE5C288}"/>
              </a:ext>
            </a:extLst>
          </p:cNvPr>
          <p:cNvSpPr/>
          <p:nvPr/>
        </p:nvSpPr>
        <p:spPr>
          <a:xfrm>
            <a:off x="6260575" y="3700266"/>
            <a:ext cx="342008" cy="161583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eno5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833FF45-A945-B80D-2868-1D17A4A64CB2}"/>
              </a:ext>
            </a:extLst>
          </p:cNvPr>
          <p:cNvSpPr/>
          <p:nvPr/>
        </p:nvSpPr>
        <p:spPr>
          <a:xfrm>
            <a:off x="6648768" y="3700266"/>
            <a:ext cx="342008" cy="161583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eno6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4196E9B-7FF2-090E-D061-6C337174AB5D}"/>
              </a:ext>
            </a:extLst>
          </p:cNvPr>
          <p:cNvSpPr txBox="1"/>
          <p:nvPr/>
        </p:nvSpPr>
        <p:spPr>
          <a:xfrm>
            <a:off x="6007128" y="3839607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(10G)</a:t>
            </a:r>
            <a:endParaRPr kumimoji="0" lang="ja-JP" altLang="en-US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4411A64-DC5B-6BCC-882E-2641A7C382A1}"/>
              </a:ext>
            </a:extLst>
          </p:cNvPr>
          <p:cNvSpPr/>
          <p:nvPr/>
        </p:nvSpPr>
        <p:spPr bwMode="auto">
          <a:xfrm>
            <a:off x="4520617" y="2026887"/>
            <a:ext cx="2132895" cy="1209078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/>
              <a:cs typeface="Arial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3226A9B-5390-7299-EA6B-1CDFC56F74AD}"/>
              </a:ext>
            </a:extLst>
          </p:cNvPr>
          <p:cNvSpPr txBox="1"/>
          <p:nvPr/>
        </p:nvSpPr>
        <p:spPr>
          <a:xfrm>
            <a:off x="5737901" y="2418612"/>
            <a:ext cx="418952" cy="27699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none" lIns="36000" tIns="0" rIns="3600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VM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(</a:t>
            </a:r>
            <a:r>
              <a:rPr kumimoji="0" lang="en-US" altLang="ja-JP" sz="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vNTD</a:t>
            </a: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)</a:t>
            </a:r>
            <a:endParaRPr kumimoji="0" lang="ja-JP" alt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Arial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4EB7117-46C1-F181-1688-272F577DC75A}"/>
              </a:ext>
            </a:extLst>
          </p:cNvPr>
          <p:cNvSpPr txBox="1"/>
          <p:nvPr/>
        </p:nvSpPr>
        <p:spPr>
          <a:xfrm>
            <a:off x="4625552" y="2418612"/>
            <a:ext cx="418952" cy="27699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none" lIns="36000" tIns="0" rIns="3600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VM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(</a:t>
            </a:r>
            <a:r>
              <a:rPr kumimoji="0" lang="en-US" altLang="ja-JP" sz="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vCMS</a:t>
            </a: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)</a:t>
            </a:r>
            <a:endParaRPr kumimoji="0" lang="ja-JP" alt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Arial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73C7F34-5FCF-355A-986F-AF48556A9DCD}"/>
              </a:ext>
            </a:extLst>
          </p:cNvPr>
          <p:cNvSpPr txBox="1"/>
          <p:nvPr/>
        </p:nvSpPr>
        <p:spPr>
          <a:xfrm>
            <a:off x="5194498" y="2418612"/>
            <a:ext cx="418952" cy="27699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none" lIns="36000" tIns="0" rIns="3600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VM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(</a:t>
            </a:r>
            <a:r>
              <a:rPr kumimoji="0" lang="en-US" altLang="ja-JP" sz="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vSWA</a:t>
            </a: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)</a:t>
            </a:r>
            <a:endParaRPr kumimoji="0" lang="ja-JP" alt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Arial"/>
            </a:endParaRPr>
          </a:p>
        </p:txBody>
      </p:sp>
      <p:cxnSp>
        <p:nvCxnSpPr>
          <p:cNvPr id="17" name="コネクタ: カギ線 87">
            <a:extLst>
              <a:ext uri="{FF2B5EF4-FFF2-40B4-BE49-F238E27FC236}">
                <a16:creationId xmlns:a16="http://schemas.microsoft.com/office/drawing/2014/main" id="{A84B5F09-0DED-6261-8080-4F597B6ED12F}"/>
              </a:ext>
            </a:extLst>
          </p:cNvPr>
          <p:cNvCxnSpPr>
            <a:cxnSpLocks/>
            <a:stCxn id="16" idx="2"/>
            <a:endCxn id="9" idx="0"/>
          </p:cNvCxnSpPr>
          <p:nvPr/>
        </p:nvCxnSpPr>
        <p:spPr bwMode="auto">
          <a:xfrm rot="5400000">
            <a:off x="4824865" y="3121156"/>
            <a:ext cx="1004655" cy="153565"/>
          </a:xfrm>
          <a:prstGeom prst="bentConnector3">
            <a:avLst/>
          </a:prstGeom>
          <a:solidFill>
            <a:srgbClr val="A3B2C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コネクタ: カギ線 88">
            <a:extLst>
              <a:ext uri="{FF2B5EF4-FFF2-40B4-BE49-F238E27FC236}">
                <a16:creationId xmlns:a16="http://schemas.microsoft.com/office/drawing/2014/main" id="{786F6894-9A63-DB44-75AF-F810562A57CF}"/>
              </a:ext>
            </a:extLst>
          </p:cNvPr>
          <p:cNvCxnSpPr>
            <a:cxnSpLocks/>
            <a:stCxn id="15" idx="2"/>
            <a:endCxn id="9" idx="0"/>
          </p:cNvCxnSpPr>
          <p:nvPr/>
        </p:nvCxnSpPr>
        <p:spPr bwMode="auto">
          <a:xfrm rot="16200000" flipH="1">
            <a:off x="4540391" y="2990247"/>
            <a:ext cx="1004655" cy="415381"/>
          </a:xfrm>
          <a:prstGeom prst="bentConnector3">
            <a:avLst/>
          </a:prstGeom>
          <a:solidFill>
            <a:srgbClr val="A3B2C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コネクタ: カギ線 89">
            <a:extLst>
              <a:ext uri="{FF2B5EF4-FFF2-40B4-BE49-F238E27FC236}">
                <a16:creationId xmlns:a16="http://schemas.microsoft.com/office/drawing/2014/main" id="{15D5B1EC-8CC3-BACA-4DFA-5A90D55CE350}"/>
              </a:ext>
            </a:extLst>
          </p:cNvPr>
          <p:cNvCxnSpPr>
            <a:cxnSpLocks/>
            <a:stCxn id="14" idx="2"/>
            <a:endCxn id="9" idx="0"/>
          </p:cNvCxnSpPr>
          <p:nvPr/>
        </p:nvCxnSpPr>
        <p:spPr bwMode="auto">
          <a:xfrm rot="5400000">
            <a:off x="5096566" y="2849454"/>
            <a:ext cx="1004655" cy="696968"/>
          </a:xfrm>
          <a:prstGeom prst="bentConnector3">
            <a:avLst/>
          </a:prstGeom>
          <a:solidFill>
            <a:srgbClr val="A3B2C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21DB935D-5F5E-F3E4-F3D3-21E0B0867101}"/>
              </a:ext>
            </a:extLst>
          </p:cNvPr>
          <p:cNvSpPr txBox="1"/>
          <p:nvPr/>
        </p:nvSpPr>
        <p:spPr>
          <a:xfrm>
            <a:off x="4485252" y="2759314"/>
            <a:ext cx="4074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KVM</a:t>
            </a:r>
            <a:endParaRPr kumimoji="0" lang="ja-JP" altLang="en-US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8998005A-13DC-020F-1A56-7D6AC6AC92F6}"/>
              </a:ext>
            </a:extLst>
          </p:cNvPr>
          <p:cNvSpPr/>
          <p:nvPr/>
        </p:nvSpPr>
        <p:spPr>
          <a:xfrm>
            <a:off x="4540687" y="3330288"/>
            <a:ext cx="611312" cy="161583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macvlan0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26" name="コネクタ: カギ線 95">
            <a:extLst>
              <a:ext uri="{FF2B5EF4-FFF2-40B4-BE49-F238E27FC236}">
                <a16:creationId xmlns:a16="http://schemas.microsoft.com/office/drawing/2014/main" id="{873021C2-5283-1515-883E-0E9082869E65}"/>
              </a:ext>
            </a:extLst>
          </p:cNvPr>
          <p:cNvCxnSpPr>
            <a:cxnSpLocks/>
            <a:stCxn id="25" idx="2"/>
            <a:endCxn id="9" idx="0"/>
          </p:cNvCxnSpPr>
          <p:nvPr/>
        </p:nvCxnSpPr>
        <p:spPr bwMode="auto">
          <a:xfrm rot="16200000" flipH="1">
            <a:off x="4944179" y="3394035"/>
            <a:ext cx="208395" cy="404066"/>
          </a:xfrm>
          <a:prstGeom prst="bentConnector3">
            <a:avLst>
              <a:gd name="adj1" fmla="val 50000"/>
            </a:avLst>
          </a:prstGeom>
          <a:solidFill>
            <a:srgbClr val="A3B2C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AC9A4102-73C4-681F-36A5-D973CAF90321}"/>
              </a:ext>
            </a:extLst>
          </p:cNvPr>
          <p:cNvSpPr/>
          <p:nvPr/>
        </p:nvSpPr>
        <p:spPr>
          <a:xfrm>
            <a:off x="2970260" y="2047492"/>
            <a:ext cx="342008" cy="16158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eno2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30" name="コネクタ: カギ線 99">
            <a:extLst>
              <a:ext uri="{FF2B5EF4-FFF2-40B4-BE49-F238E27FC236}">
                <a16:creationId xmlns:a16="http://schemas.microsoft.com/office/drawing/2014/main" id="{CDAFEBB9-824E-D631-12F6-18074D931F85}"/>
              </a:ext>
            </a:extLst>
          </p:cNvPr>
          <p:cNvCxnSpPr>
            <a:cxnSpLocks/>
            <a:stCxn id="14" idx="3"/>
            <a:endCxn id="10" idx="0"/>
          </p:cNvCxnSpPr>
          <p:nvPr/>
        </p:nvCxnSpPr>
        <p:spPr bwMode="auto">
          <a:xfrm>
            <a:off x="6156853" y="2557112"/>
            <a:ext cx="274726" cy="1143154"/>
          </a:xfrm>
          <a:prstGeom prst="bentConnector2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18CD34F8-1F98-F3D7-8075-24CD86EEB8FF}"/>
              </a:ext>
            </a:extLst>
          </p:cNvPr>
          <p:cNvSpPr txBox="1"/>
          <p:nvPr/>
        </p:nvSpPr>
        <p:spPr>
          <a:xfrm>
            <a:off x="6790783" y="3839607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(10G)</a:t>
            </a:r>
            <a:endParaRPr kumimoji="0" lang="ja-JP" altLang="en-US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pic>
        <p:nvPicPr>
          <p:cNvPr id="32" name="Picture 44" descr="C:\Users\a-nagata.HDC\Documents\Documents\NII-FJL\1Userver.jpg">
            <a:extLst>
              <a:ext uri="{FF2B5EF4-FFF2-40B4-BE49-F238E27FC236}">
                <a16:creationId xmlns:a16="http://schemas.microsoft.com/office/drawing/2014/main" id="{8410BE28-F69B-519E-A0B9-4FD9F16F9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9" b="88350" l="0" r="95238">
                        <a14:foregroundMark x1="17007" y1="28155" x2="76190" y2="29126"/>
                        <a14:foregroundMark x1="76190" y1="29126" x2="12245" y2="37864"/>
                        <a14:foregroundMark x1="12245" y1="37864" x2="4082" y2="32039"/>
                        <a14:foregroundMark x1="2041" y1="49515" x2="55782" y2="91262"/>
                        <a14:foregroundMark x1="55782" y1="91262" x2="49660" y2="8738"/>
                        <a14:foregroundMark x1="49660" y1="8738" x2="0" y2="56311"/>
                        <a14:foregroundMark x1="0" y1="56311" x2="0" y2="54369"/>
                        <a14:foregroundMark x1="95238" y1="41748" x2="90476" y2="475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787" y="5017160"/>
            <a:ext cx="820707" cy="576062"/>
          </a:xfrm>
          <a:prstGeom prst="rect">
            <a:avLst/>
          </a:prstGeom>
          <a:solidFill>
            <a:srgbClr val="CCFFCC"/>
          </a:solidFill>
          <a:ln>
            <a:noFill/>
          </a:ln>
        </p:spPr>
      </p:pic>
      <p:pic>
        <p:nvPicPr>
          <p:cNvPr id="33" name="Picture 44" descr="C:\Users\a-nagata.HDC\Documents\Documents\NII-FJL\1Userver.jpg">
            <a:extLst>
              <a:ext uri="{FF2B5EF4-FFF2-40B4-BE49-F238E27FC236}">
                <a16:creationId xmlns:a16="http://schemas.microsoft.com/office/drawing/2014/main" id="{8F14DB2B-D8FE-E64E-F366-812DC161F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9" b="88350" l="0" r="95238">
                        <a14:foregroundMark x1="17007" y1="28155" x2="76190" y2="29126"/>
                        <a14:foregroundMark x1="76190" y1="29126" x2="12245" y2="37864"/>
                        <a14:foregroundMark x1="12245" y1="37864" x2="4082" y2="32039"/>
                        <a14:foregroundMark x1="2041" y1="49515" x2="55782" y2="91262"/>
                        <a14:foregroundMark x1="55782" y1="91262" x2="49660" y2="8738"/>
                        <a14:foregroundMark x1="49660" y1="8738" x2="0" y2="56311"/>
                        <a14:foregroundMark x1="0" y1="56311" x2="0" y2="54369"/>
                        <a14:foregroundMark x1="95238" y1="41748" x2="90476" y2="475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810" y="5017160"/>
            <a:ext cx="820707" cy="576062"/>
          </a:xfrm>
          <a:prstGeom prst="rect">
            <a:avLst/>
          </a:prstGeom>
          <a:solidFill>
            <a:srgbClr val="CCFFCC"/>
          </a:solidFill>
          <a:ln>
            <a:noFill/>
          </a:ln>
        </p:spPr>
      </p:pic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2EAC1E02-7000-6D6D-42E1-5C77A7857A8D}"/>
              </a:ext>
            </a:extLst>
          </p:cNvPr>
          <p:cNvCxnSpPr>
            <a:cxnSpLocks/>
            <a:stCxn id="33" idx="3"/>
            <a:endCxn id="61" idx="1"/>
          </p:cNvCxnSpPr>
          <p:nvPr/>
        </p:nvCxnSpPr>
        <p:spPr bwMode="auto">
          <a:xfrm flipV="1">
            <a:off x="2962517" y="5294927"/>
            <a:ext cx="1651164" cy="10264"/>
          </a:xfrm>
          <a:prstGeom prst="line">
            <a:avLst/>
          </a:prstGeom>
          <a:solidFill>
            <a:srgbClr val="A3B2C1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764AD0F1-2DEF-2FAD-DC2B-F2C96AD9884A}"/>
              </a:ext>
            </a:extLst>
          </p:cNvPr>
          <p:cNvSpPr txBox="1"/>
          <p:nvPr/>
        </p:nvSpPr>
        <p:spPr>
          <a:xfrm>
            <a:off x="1449207" y="5566540"/>
            <a:ext cx="208101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dummy traffic generation server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(hping1 as source)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594A0370-1E7C-A7ED-894E-143F6DB349ED}"/>
              </a:ext>
            </a:extLst>
          </p:cNvPr>
          <p:cNvSpPr txBox="1"/>
          <p:nvPr/>
        </p:nvSpPr>
        <p:spPr>
          <a:xfrm>
            <a:off x="7160690" y="5551226"/>
            <a:ext cx="208101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dummy traffic generation server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(hping2 as target)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8E1C6199-AC0B-7452-7FF0-468366C46063}"/>
              </a:ext>
            </a:extLst>
          </p:cNvPr>
          <p:cNvCxnSpPr>
            <a:cxnSpLocks/>
          </p:cNvCxnSpPr>
          <p:nvPr/>
        </p:nvCxnSpPr>
        <p:spPr>
          <a:xfrm>
            <a:off x="3787867" y="4574484"/>
            <a:ext cx="3004727" cy="0"/>
          </a:xfrm>
          <a:prstGeom prst="line">
            <a:avLst/>
          </a:prstGeom>
          <a:noFill/>
          <a:ln w="9525" cap="flat" cmpd="sng" algn="ctr">
            <a:solidFill>
              <a:srgbClr val="C00000"/>
            </a:solidFill>
            <a:prstDash val="dash"/>
          </a:ln>
          <a:effectLst/>
        </p:spPr>
      </p:cxn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7D38205D-269A-1033-4009-13DBAC525A9C}"/>
              </a:ext>
            </a:extLst>
          </p:cNvPr>
          <p:cNvSpPr txBox="1"/>
          <p:nvPr/>
        </p:nvSpPr>
        <p:spPr>
          <a:xfrm>
            <a:off x="3970339" y="4313969"/>
            <a:ext cx="84670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management</a:t>
            </a:r>
            <a:endParaRPr kumimoji="0" lang="ja-JP" altLang="en-US" sz="8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C4F17EF6-3B2A-58C5-D983-0786B5170FA5}"/>
              </a:ext>
            </a:extLst>
          </p:cNvPr>
          <p:cNvCxnSpPr>
            <a:cxnSpLocks/>
          </p:cNvCxnSpPr>
          <p:nvPr/>
        </p:nvCxnSpPr>
        <p:spPr>
          <a:xfrm flipV="1">
            <a:off x="5280713" y="3875677"/>
            <a:ext cx="0" cy="698807"/>
          </a:xfrm>
          <a:prstGeom prst="line">
            <a:avLst/>
          </a:prstGeom>
          <a:noFill/>
          <a:ln w="9525" cap="flat" cmpd="sng" algn="ctr">
            <a:solidFill>
              <a:srgbClr val="C00000"/>
            </a:solidFill>
            <a:prstDash val="dash"/>
          </a:ln>
          <a:effectLst/>
        </p:spPr>
      </p:cxn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A4C86319-F852-EC44-E231-7B51E3BDE4A4}"/>
              </a:ext>
            </a:extLst>
          </p:cNvPr>
          <p:cNvSpPr/>
          <p:nvPr/>
        </p:nvSpPr>
        <p:spPr>
          <a:xfrm>
            <a:off x="3237961" y="3249745"/>
            <a:ext cx="1082595" cy="32316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NAT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(</a:t>
            </a:r>
            <a:r>
              <a:rPr kumimoji="0" lang="en-US" altLang="ja-JP" sz="105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ip</a:t>
            </a: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 masquerade)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878D2183-380D-2849-9C43-86885954CE1F}"/>
              </a:ext>
            </a:extLst>
          </p:cNvPr>
          <p:cNvCxnSpPr>
            <a:stCxn id="41" idx="2"/>
            <a:endCxn id="8" idx="0"/>
          </p:cNvCxnSpPr>
          <p:nvPr/>
        </p:nvCxnSpPr>
        <p:spPr>
          <a:xfrm flipH="1">
            <a:off x="3779258" y="3572910"/>
            <a:ext cx="1" cy="127356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ED1CE888-BC76-E49E-E901-69E1CE71CBE6}"/>
              </a:ext>
            </a:extLst>
          </p:cNvPr>
          <p:cNvCxnSpPr>
            <a:stCxn id="41" idx="3"/>
            <a:endCxn id="25" idx="1"/>
          </p:cNvCxnSpPr>
          <p:nvPr/>
        </p:nvCxnSpPr>
        <p:spPr>
          <a:xfrm flipV="1">
            <a:off x="4320556" y="3411080"/>
            <a:ext cx="220131" cy="248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C239126E-25B6-B907-2C4E-EDBFB95D992D}"/>
              </a:ext>
            </a:extLst>
          </p:cNvPr>
          <p:cNvCxnSpPr>
            <a:cxnSpLocks/>
            <a:endCxn id="10" idx="2"/>
          </p:cNvCxnSpPr>
          <p:nvPr/>
        </p:nvCxnSpPr>
        <p:spPr>
          <a:xfrm flipV="1">
            <a:off x="6431579" y="3861849"/>
            <a:ext cx="0" cy="914676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45" name="コネクタ: カギ線 117">
            <a:extLst>
              <a:ext uri="{FF2B5EF4-FFF2-40B4-BE49-F238E27FC236}">
                <a16:creationId xmlns:a16="http://schemas.microsoft.com/office/drawing/2014/main" id="{B2141ADA-68F2-19D2-0B8D-3883F7D125B8}"/>
              </a:ext>
            </a:extLst>
          </p:cNvPr>
          <p:cNvCxnSpPr>
            <a:cxnSpLocks/>
            <a:stCxn id="14" idx="3"/>
          </p:cNvCxnSpPr>
          <p:nvPr/>
        </p:nvCxnSpPr>
        <p:spPr bwMode="auto">
          <a:xfrm>
            <a:off x="6156853" y="2557112"/>
            <a:ext cx="680798" cy="1123139"/>
          </a:xfrm>
          <a:prstGeom prst="bentConnector2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53E33B06-76AB-E866-8B6B-8D2137E4DC97}"/>
              </a:ext>
            </a:extLst>
          </p:cNvPr>
          <p:cNvCxnSpPr>
            <a:cxnSpLocks/>
          </p:cNvCxnSpPr>
          <p:nvPr/>
        </p:nvCxnSpPr>
        <p:spPr>
          <a:xfrm flipV="1">
            <a:off x="4832664" y="4755947"/>
            <a:ext cx="0" cy="369883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CA16C35F-55E3-87CD-6B66-B1D5E6D0D6E3}"/>
              </a:ext>
            </a:extLst>
          </p:cNvPr>
          <p:cNvCxnSpPr>
            <a:cxnSpLocks/>
          </p:cNvCxnSpPr>
          <p:nvPr/>
        </p:nvCxnSpPr>
        <p:spPr>
          <a:xfrm>
            <a:off x="4832664" y="4776525"/>
            <a:ext cx="1598915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F86F47A5-D856-7482-0828-82B9DF87C40A}"/>
              </a:ext>
            </a:extLst>
          </p:cNvPr>
          <p:cNvCxnSpPr>
            <a:cxnSpLocks/>
            <a:stCxn id="62" idx="3"/>
            <a:endCxn id="219" idx="1"/>
          </p:cNvCxnSpPr>
          <p:nvPr/>
        </p:nvCxnSpPr>
        <p:spPr bwMode="auto">
          <a:xfrm>
            <a:off x="6642863" y="5294927"/>
            <a:ext cx="934716" cy="56408"/>
          </a:xfrm>
          <a:prstGeom prst="line">
            <a:avLst/>
          </a:prstGeom>
          <a:solidFill>
            <a:srgbClr val="A3B2C1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33E47BEA-F859-A31E-9184-756517F368FF}"/>
              </a:ext>
            </a:extLst>
          </p:cNvPr>
          <p:cNvSpPr/>
          <p:nvPr/>
        </p:nvSpPr>
        <p:spPr>
          <a:xfrm>
            <a:off x="3576038" y="5244676"/>
            <a:ext cx="211829" cy="739759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Arial"/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0BAC58C0-08D6-C574-2FA2-2146374966F8}"/>
              </a:ext>
            </a:extLst>
          </p:cNvPr>
          <p:cNvSpPr/>
          <p:nvPr/>
        </p:nvSpPr>
        <p:spPr>
          <a:xfrm>
            <a:off x="2501459" y="6173884"/>
            <a:ext cx="845351" cy="33086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Actual</a:t>
            </a: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 traffic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(Mirror input)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875A7A37-2BF3-59C6-FB4F-252FC469E30A}"/>
              </a:ext>
            </a:extLst>
          </p:cNvPr>
          <p:cNvCxnSpPr>
            <a:cxnSpLocks/>
          </p:cNvCxnSpPr>
          <p:nvPr/>
        </p:nvCxnSpPr>
        <p:spPr bwMode="auto">
          <a:xfrm flipV="1">
            <a:off x="3209525" y="5804745"/>
            <a:ext cx="0" cy="359380"/>
          </a:xfrm>
          <a:prstGeom prst="line">
            <a:avLst/>
          </a:prstGeom>
          <a:solidFill>
            <a:srgbClr val="A3B2C1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2" name="雲 51">
            <a:extLst>
              <a:ext uri="{FF2B5EF4-FFF2-40B4-BE49-F238E27FC236}">
                <a16:creationId xmlns:a16="http://schemas.microsoft.com/office/drawing/2014/main" id="{647D86C1-8E40-4F68-6A02-71781DB6E49E}"/>
              </a:ext>
            </a:extLst>
          </p:cNvPr>
          <p:cNvSpPr/>
          <p:nvPr/>
        </p:nvSpPr>
        <p:spPr>
          <a:xfrm>
            <a:off x="-33597" y="3603727"/>
            <a:ext cx="1248010" cy="471759"/>
          </a:xfrm>
          <a:prstGeom prst="cloud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Arial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F9EF7AF5-47F9-E29F-69A4-528CBB6A1A10}"/>
              </a:ext>
            </a:extLst>
          </p:cNvPr>
          <p:cNvSpPr txBox="1"/>
          <p:nvPr/>
        </p:nvSpPr>
        <p:spPr>
          <a:xfrm>
            <a:off x="193447" y="3630703"/>
            <a:ext cx="945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Arial"/>
              </a:rPr>
              <a:t>Internet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Arial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64B6B394-E484-27D1-3AA3-B041343E5FF1}"/>
              </a:ext>
            </a:extLst>
          </p:cNvPr>
          <p:cNvSpPr txBox="1"/>
          <p:nvPr/>
        </p:nvSpPr>
        <p:spPr>
          <a:xfrm>
            <a:off x="6140420" y="3236227"/>
            <a:ext cx="10118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PCI passthrough</a:t>
            </a:r>
            <a:endParaRPr kumimoji="0" lang="ja-JP" altLang="en-US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55" name="楕円 130">
            <a:extLst>
              <a:ext uri="{FF2B5EF4-FFF2-40B4-BE49-F238E27FC236}">
                <a16:creationId xmlns:a16="http://schemas.microsoft.com/office/drawing/2014/main" id="{964E7EC3-1A9B-DC75-7DDB-F49FDEC039A2}"/>
              </a:ext>
            </a:extLst>
          </p:cNvPr>
          <p:cNvSpPr/>
          <p:nvPr/>
        </p:nvSpPr>
        <p:spPr>
          <a:xfrm>
            <a:off x="6272269" y="3411079"/>
            <a:ext cx="754677" cy="155683"/>
          </a:xfrm>
          <a:prstGeom prst="ellipse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Arial"/>
            </a:endParaRPr>
          </a:p>
        </p:txBody>
      </p:sp>
      <p:pic>
        <p:nvPicPr>
          <p:cNvPr id="56" name="図 49">
            <a:extLst>
              <a:ext uri="{FF2B5EF4-FFF2-40B4-BE49-F238E27FC236}">
                <a16:creationId xmlns:a16="http://schemas.microsoft.com/office/drawing/2014/main" id="{41A72FB2-C42F-4BD8-13A1-EBEE558D7F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73" y="4270297"/>
            <a:ext cx="5762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85BD4009-9CAE-8460-A88E-E22E6DBD26C9}"/>
              </a:ext>
            </a:extLst>
          </p:cNvPr>
          <p:cNvSpPr txBox="1"/>
          <p:nvPr/>
        </p:nvSpPr>
        <p:spPr>
          <a:xfrm>
            <a:off x="84974" y="4800675"/>
            <a:ext cx="1162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Remote Control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(SSH, http, https)</a:t>
            </a:r>
            <a:endParaRPr kumimoji="0" lang="ja-JP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C1283207-660F-C4DA-D757-943404ED7D26}"/>
              </a:ext>
            </a:extLst>
          </p:cNvPr>
          <p:cNvSpPr txBox="1"/>
          <p:nvPr/>
        </p:nvSpPr>
        <p:spPr>
          <a:xfrm>
            <a:off x="2269495" y="5109357"/>
            <a:ext cx="527709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hping1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353450A9-77DE-0143-639D-2D306AC5F850}"/>
              </a:ext>
            </a:extLst>
          </p:cNvPr>
          <p:cNvSpPr txBox="1"/>
          <p:nvPr/>
        </p:nvSpPr>
        <p:spPr>
          <a:xfrm>
            <a:off x="7997890" y="5109357"/>
            <a:ext cx="527709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hping2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pic>
        <p:nvPicPr>
          <p:cNvPr id="61" name="Picture 37">
            <a:extLst>
              <a:ext uri="{FF2B5EF4-FFF2-40B4-BE49-F238E27FC236}">
                <a16:creationId xmlns:a16="http://schemas.microsoft.com/office/drawing/2014/main" id="{C0723902-F41E-1A1A-E712-1556CEF16FE7}"/>
              </a:ext>
            </a:extLst>
          </p:cNvPr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681" y="5114910"/>
            <a:ext cx="611842" cy="36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37">
            <a:extLst>
              <a:ext uri="{FF2B5EF4-FFF2-40B4-BE49-F238E27FC236}">
                <a16:creationId xmlns:a16="http://schemas.microsoft.com/office/drawing/2014/main" id="{35A3D43C-980E-5779-A625-40EE2C4F3422}"/>
              </a:ext>
            </a:extLst>
          </p:cNvPr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021" y="5114910"/>
            <a:ext cx="611842" cy="36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37">
            <a:extLst>
              <a:ext uri="{FF2B5EF4-FFF2-40B4-BE49-F238E27FC236}">
                <a16:creationId xmlns:a16="http://schemas.microsoft.com/office/drawing/2014/main" id="{6E8FAD54-9A72-1594-499B-CE9CF4BD2229}"/>
              </a:ext>
            </a:extLst>
          </p:cNvPr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886" y="5882274"/>
            <a:ext cx="611842" cy="36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2" name="テキスト ボックス 191">
            <a:extLst>
              <a:ext uri="{FF2B5EF4-FFF2-40B4-BE49-F238E27FC236}">
                <a16:creationId xmlns:a16="http://schemas.microsoft.com/office/drawing/2014/main" id="{B0DC9792-D79E-A3FD-8F01-CD0B0F1B7093}"/>
              </a:ext>
            </a:extLst>
          </p:cNvPr>
          <p:cNvSpPr txBox="1"/>
          <p:nvPr/>
        </p:nvSpPr>
        <p:spPr>
          <a:xfrm>
            <a:off x="5125283" y="5319031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nii-RM1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(MX960)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93" name="テキスト ボックス 192">
            <a:extLst>
              <a:ext uri="{FF2B5EF4-FFF2-40B4-BE49-F238E27FC236}">
                <a16:creationId xmlns:a16="http://schemas.microsoft.com/office/drawing/2014/main" id="{1DF50C56-C736-6868-3A07-0302C8A87F6F}"/>
              </a:ext>
            </a:extLst>
          </p:cNvPr>
          <p:cNvSpPr txBox="1"/>
          <p:nvPr/>
        </p:nvSpPr>
        <p:spPr>
          <a:xfrm>
            <a:off x="6282575" y="5474940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nii-RM2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(MX960)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94" name="テキスト ボックス 193">
            <a:extLst>
              <a:ext uri="{FF2B5EF4-FFF2-40B4-BE49-F238E27FC236}">
                <a16:creationId xmlns:a16="http://schemas.microsoft.com/office/drawing/2014/main" id="{7AFB2375-40F4-DFF2-A1C1-0E60AE74ABCA}"/>
              </a:ext>
            </a:extLst>
          </p:cNvPr>
          <p:cNvSpPr txBox="1"/>
          <p:nvPr/>
        </p:nvSpPr>
        <p:spPr>
          <a:xfrm>
            <a:off x="5376882" y="6196364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nii-RM3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(MX480)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195" name="直線コネクタ 194">
            <a:extLst>
              <a:ext uri="{FF2B5EF4-FFF2-40B4-BE49-F238E27FC236}">
                <a16:creationId xmlns:a16="http://schemas.microsoft.com/office/drawing/2014/main" id="{5CCB6257-B2A9-631A-FB42-E1F9C093E023}"/>
              </a:ext>
            </a:extLst>
          </p:cNvPr>
          <p:cNvCxnSpPr>
            <a:cxnSpLocks/>
            <a:stCxn id="63" idx="1"/>
            <a:endCxn id="61" idx="2"/>
          </p:cNvCxnSpPr>
          <p:nvPr/>
        </p:nvCxnSpPr>
        <p:spPr bwMode="auto">
          <a:xfrm flipH="1" flipV="1">
            <a:off x="4919602" y="5474943"/>
            <a:ext cx="361284" cy="58734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6" name="直線コネクタ 195">
            <a:extLst>
              <a:ext uri="{FF2B5EF4-FFF2-40B4-BE49-F238E27FC236}">
                <a16:creationId xmlns:a16="http://schemas.microsoft.com/office/drawing/2014/main" id="{AE95FEBF-173B-DB37-8850-5DA15B7E6B53}"/>
              </a:ext>
            </a:extLst>
          </p:cNvPr>
          <p:cNvCxnSpPr>
            <a:cxnSpLocks/>
            <a:stCxn id="63" idx="3"/>
            <a:endCxn id="62" idx="2"/>
          </p:cNvCxnSpPr>
          <p:nvPr/>
        </p:nvCxnSpPr>
        <p:spPr bwMode="auto">
          <a:xfrm flipV="1">
            <a:off x="5892728" y="5474943"/>
            <a:ext cx="444214" cy="58734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7" name="直線コネクタ 196">
            <a:extLst>
              <a:ext uri="{FF2B5EF4-FFF2-40B4-BE49-F238E27FC236}">
                <a16:creationId xmlns:a16="http://schemas.microsoft.com/office/drawing/2014/main" id="{42CFA4E5-C6A5-127A-CC4C-BAD28ED4669A}"/>
              </a:ext>
            </a:extLst>
          </p:cNvPr>
          <p:cNvCxnSpPr>
            <a:stCxn id="61" idx="3"/>
            <a:endCxn id="62" idx="1"/>
          </p:cNvCxnSpPr>
          <p:nvPr/>
        </p:nvCxnSpPr>
        <p:spPr bwMode="auto">
          <a:xfrm>
            <a:off x="5225523" y="5294927"/>
            <a:ext cx="80549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1" name="テキスト ボックス 200">
            <a:extLst>
              <a:ext uri="{FF2B5EF4-FFF2-40B4-BE49-F238E27FC236}">
                <a16:creationId xmlns:a16="http://schemas.microsoft.com/office/drawing/2014/main" id="{C79D141A-D320-861B-4565-F1D16D0CE3FE}"/>
              </a:ext>
            </a:extLst>
          </p:cNvPr>
          <p:cNvSpPr txBox="1"/>
          <p:nvPr/>
        </p:nvSpPr>
        <p:spPr>
          <a:xfrm>
            <a:off x="4056753" y="5276336"/>
            <a:ext cx="761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xe-5/0/0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206" name="直線コネクタ 205">
            <a:extLst>
              <a:ext uri="{FF2B5EF4-FFF2-40B4-BE49-F238E27FC236}">
                <a16:creationId xmlns:a16="http://schemas.microsoft.com/office/drawing/2014/main" id="{0674D399-773D-07B2-B067-B6E1003A9574}"/>
              </a:ext>
            </a:extLst>
          </p:cNvPr>
          <p:cNvCxnSpPr>
            <a:cxnSpLocks/>
          </p:cNvCxnSpPr>
          <p:nvPr/>
        </p:nvCxnSpPr>
        <p:spPr>
          <a:xfrm flipV="1">
            <a:off x="3776660" y="3807518"/>
            <a:ext cx="0" cy="4468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線コネクタ 207">
            <a:extLst>
              <a:ext uri="{FF2B5EF4-FFF2-40B4-BE49-F238E27FC236}">
                <a16:creationId xmlns:a16="http://schemas.microsoft.com/office/drawing/2014/main" id="{3DA658E2-03CC-7E8B-A69B-92A92F20027D}"/>
              </a:ext>
            </a:extLst>
          </p:cNvPr>
          <p:cNvCxnSpPr>
            <a:cxnSpLocks/>
          </p:cNvCxnSpPr>
          <p:nvPr/>
        </p:nvCxnSpPr>
        <p:spPr>
          <a:xfrm>
            <a:off x="1523814" y="4254401"/>
            <a:ext cx="69294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正方形/長方形 208">
            <a:extLst>
              <a:ext uri="{FF2B5EF4-FFF2-40B4-BE49-F238E27FC236}">
                <a16:creationId xmlns:a16="http://schemas.microsoft.com/office/drawing/2014/main" id="{E5227C21-03E6-5D55-2528-8F8ABF080199}"/>
              </a:ext>
            </a:extLst>
          </p:cNvPr>
          <p:cNvSpPr/>
          <p:nvPr/>
        </p:nvSpPr>
        <p:spPr>
          <a:xfrm>
            <a:off x="1872124" y="5297428"/>
            <a:ext cx="342008" cy="16158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eno2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211" name="正方形/長方形 210">
            <a:extLst>
              <a:ext uri="{FF2B5EF4-FFF2-40B4-BE49-F238E27FC236}">
                <a16:creationId xmlns:a16="http://schemas.microsoft.com/office/drawing/2014/main" id="{55578A40-B3D8-3502-8C13-0B0557BEF479}"/>
              </a:ext>
            </a:extLst>
          </p:cNvPr>
          <p:cNvSpPr/>
          <p:nvPr/>
        </p:nvSpPr>
        <p:spPr>
          <a:xfrm>
            <a:off x="2331418" y="4932404"/>
            <a:ext cx="342008" cy="16158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eno1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212" name="直線コネクタ 211">
            <a:extLst>
              <a:ext uri="{FF2B5EF4-FFF2-40B4-BE49-F238E27FC236}">
                <a16:creationId xmlns:a16="http://schemas.microsoft.com/office/drawing/2014/main" id="{50F16FCE-18D1-F93E-4592-D5E90B4316F8}"/>
              </a:ext>
            </a:extLst>
          </p:cNvPr>
          <p:cNvCxnSpPr>
            <a:cxnSpLocks/>
            <a:stCxn id="211" idx="0"/>
          </p:cNvCxnSpPr>
          <p:nvPr/>
        </p:nvCxnSpPr>
        <p:spPr>
          <a:xfrm flipH="1" flipV="1">
            <a:off x="2471602" y="4254401"/>
            <a:ext cx="0" cy="6780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正方形/長方形 213">
            <a:extLst>
              <a:ext uri="{FF2B5EF4-FFF2-40B4-BE49-F238E27FC236}">
                <a16:creationId xmlns:a16="http://schemas.microsoft.com/office/drawing/2014/main" id="{F06A19E5-E4A2-C58E-F039-74F3E74CE597}"/>
              </a:ext>
            </a:extLst>
          </p:cNvPr>
          <p:cNvSpPr/>
          <p:nvPr/>
        </p:nvSpPr>
        <p:spPr>
          <a:xfrm>
            <a:off x="2445383" y="5270543"/>
            <a:ext cx="611312" cy="16158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enp1s0f0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215" name="直線コネクタ 214">
            <a:extLst>
              <a:ext uri="{FF2B5EF4-FFF2-40B4-BE49-F238E27FC236}">
                <a16:creationId xmlns:a16="http://schemas.microsoft.com/office/drawing/2014/main" id="{3A277975-C381-74CD-DE18-BB95100D5DAE}"/>
              </a:ext>
            </a:extLst>
          </p:cNvPr>
          <p:cNvCxnSpPr>
            <a:cxnSpLocks/>
          </p:cNvCxnSpPr>
          <p:nvPr/>
        </p:nvCxnSpPr>
        <p:spPr>
          <a:xfrm flipV="1">
            <a:off x="5151999" y="4574484"/>
            <a:ext cx="0" cy="568011"/>
          </a:xfrm>
          <a:prstGeom prst="line">
            <a:avLst/>
          </a:prstGeom>
          <a:noFill/>
          <a:ln w="9525" cap="flat" cmpd="sng" algn="ctr">
            <a:solidFill>
              <a:srgbClr val="C00000"/>
            </a:solidFill>
            <a:prstDash val="dash"/>
          </a:ln>
          <a:effectLst/>
        </p:spPr>
      </p:cxnSp>
      <p:sp>
        <p:nvSpPr>
          <p:cNvPr id="216" name="テキスト ボックス 215">
            <a:extLst>
              <a:ext uri="{FF2B5EF4-FFF2-40B4-BE49-F238E27FC236}">
                <a16:creationId xmlns:a16="http://schemas.microsoft.com/office/drawing/2014/main" id="{7F4E1299-93D5-7023-80FB-93AD75B3CB0F}"/>
              </a:ext>
            </a:extLst>
          </p:cNvPr>
          <p:cNvSpPr txBox="1"/>
          <p:nvPr/>
        </p:nvSpPr>
        <p:spPr>
          <a:xfrm>
            <a:off x="4544544" y="4600283"/>
            <a:ext cx="6158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mirrored</a:t>
            </a:r>
            <a:endParaRPr kumimoji="0" lang="ja-JP" altLang="en-US" sz="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217" name="テキスト ボックス 216">
            <a:extLst>
              <a:ext uri="{FF2B5EF4-FFF2-40B4-BE49-F238E27FC236}">
                <a16:creationId xmlns:a16="http://schemas.microsoft.com/office/drawing/2014/main" id="{1BA28394-52A4-1826-8D1D-7F77EBFCD59F}"/>
              </a:ext>
            </a:extLst>
          </p:cNvPr>
          <p:cNvSpPr txBox="1"/>
          <p:nvPr/>
        </p:nvSpPr>
        <p:spPr>
          <a:xfrm>
            <a:off x="4469223" y="4893366"/>
            <a:ext cx="761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xe-5/2/0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218" name="テキスト ボックス 217">
            <a:extLst>
              <a:ext uri="{FF2B5EF4-FFF2-40B4-BE49-F238E27FC236}">
                <a16:creationId xmlns:a16="http://schemas.microsoft.com/office/drawing/2014/main" id="{B4CD29D3-E3A4-F41A-00F2-45966CD5FF1B}"/>
              </a:ext>
            </a:extLst>
          </p:cNvPr>
          <p:cNvSpPr txBox="1"/>
          <p:nvPr/>
        </p:nvSpPr>
        <p:spPr>
          <a:xfrm>
            <a:off x="6542697" y="5109357"/>
            <a:ext cx="761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xe-7/0/0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219" name="正方形/長方形 218">
            <a:extLst>
              <a:ext uri="{FF2B5EF4-FFF2-40B4-BE49-F238E27FC236}">
                <a16:creationId xmlns:a16="http://schemas.microsoft.com/office/drawing/2014/main" id="{5DC8EE5E-05E8-A5E7-71ED-4C0F64F23A84}"/>
              </a:ext>
            </a:extLst>
          </p:cNvPr>
          <p:cNvSpPr/>
          <p:nvPr/>
        </p:nvSpPr>
        <p:spPr>
          <a:xfrm>
            <a:off x="7577579" y="5270543"/>
            <a:ext cx="611312" cy="16158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enp1s0f0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220" name="正方形/長方形 219">
            <a:extLst>
              <a:ext uri="{FF2B5EF4-FFF2-40B4-BE49-F238E27FC236}">
                <a16:creationId xmlns:a16="http://schemas.microsoft.com/office/drawing/2014/main" id="{430EE0DC-C2B8-FC6D-BA86-4B05E2CA6DA4}"/>
              </a:ext>
            </a:extLst>
          </p:cNvPr>
          <p:cNvSpPr/>
          <p:nvPr/>
        </p:nvSpPr>
        <p:spPr>
          <a:xfrm>
            <a:off x="7994264" y="4932404"/>
            <a:ext cx="342008" cy="16158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eno1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221" name="直線コネクタ 220">
            <a:extLst>
              <a:ext uri="{FF2B5EF4-FFF2-40B4-BE49-F238E27FC236}">
                <a16:creationId xmlns:a16="http://schemas.microsoft.com/office/drawing/2014/main" id="{4CB36A2E-AAC4-A985-9002-A86399CDB5D7}"/>
              </a:ext>
            </a:extLst>
          </p:cNvPr>
          <p:cNvCxnSpPr>
            <a:cxnSpLocks/>
          </p:cNvCxnSpPr>
          <p:nvPr/>
        </p:nvCxnSpPr>
        <p:spPr>
          <a:xfrm flipH="1" flipV="1">
            <a:off x="8188891" y="4254401"/>
            <a:ext cx="0" cy="6780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線コネクタ 222">
            <a:extLst>
              <a:ext uri="{FF2B5EF4-FFF2-40B4-BE49-F238E27FC236}">
                <a16:creationId xmlns:a16="http://schemas.microsoft.com/office/drawing/2014/main" id="{F7ECF412-7A0F-9C16-F960-DD6B35A36596}"/>
              </a:ext>
            </a:extLst>
          </p:cNvPr>
          <p:cNvCxnSpPr>
            <a:cxnSpLocks/>
          </p:cNvCxnSpPr>
          <p:nvPr/>
        </p:nvCxnSpPr>
        <p:spPr>
          <a:xfrm flipV="1">
            <a:off x="6256718" y="4574484"/>
            <a:ext cx="0" cy="568011"/>
          </a:xfrm>
          <a:prstGeom prst="line">
            <a:avLst/>
          </a:prstGeom>
          <a:noFill/>
          <a:ln w="9525" cap="flat" cmpd="sng" algn="ctr">
            <a:solidFill>
              <a:srgbClr val="C00000"/>
            </a:solidFill>
            <a:prstDash val="dash"/>
          </a:ln>
          <a:effectLst/>
        </p:spPr>
      </p:cxnSp>
      <p:cxnSp>
        <p:nvCxnSpPr>
          <p:cNvPr id="224" name="直線コネクタ 223">
            <a:extLst>
              <a:ext uri="{FF2B5EF4-FFF2-40B4-BE49-F238E27FC236}">
                <a16:creationId xmlns:a16="http://schemas.microsoft.com/office/drawing/2014/main" id="{567463EC-44E1-53FB-B564-B6868E58C271}"/>
              </a:ext>
            </a:extLst>
          </p:cNvPr>
          <p:cNvCxnSpPr>
            <a:cxnSpLocks/>
            <a:stCxn id="63" idx="0"/>
          </p:cNvCxnSpPr>
          <p:nvPr/>
        </p:nvCxnSpPr>
        <p:spPr>
          <a:xfrm flipV="1">
            <a:off x="5586807" y="4574486"/>
            <a:ext cx="0" cy="1307788"/>
          </a:xfrm>
          <a:prstGeom prst="line">
            <a:avLst/>
          </a:prstGeom>
          <a:noFill/>
          <a:ln w="9525" cap="flat" cmpd="sng" algn="ctr">
            <a:solidFill>
              <a:srgbClr val="C00000"/>
            </a:solidFill>
            <a:prstDash val="dash"/>
          </a:ln>
          <a:effectLst/>
        </p:spPr>
      </p:cxnSp>
      <p:pic>
        <p:nvPicPr>
          <p:cNvPr id="225" name="Picture 44" descr="C:\Users\a-nagata.HDC\Documents\Documents\NII-FJL\1Userver.jpg">
            <a:extLst>
              <a:ext uri="{FF2B5EF4-FFF2-40B4-BE49-F238E27FC236}">
                <a16:creationId xmlns:a16="http://schemas.microsoft.com/office/drawing/2014/main" id="{F5D3F0D0-3976-FD3C-38BF-472B89A61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14" y="1553957"/>
            <a:ext cx="820707" cy="57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6" name="正方形/長方形 225">
            <a:extLst>
              <a:ext uri="{FF2B5EF4-FFF2-40B4-BE49-F238E27FC236}">
                <a16:creationId xmlns:a16="http://schemas.microsoft.com/office/drawing/2014/main" id="{24C8F29A-39AD-B5A2-92C6-07CF81AB019E}"/>
              </a:ext>
            </a:extLst>
          </p:cNvPr>
          <p:cNvSpPr/>
          <p:nvPr/>
        </p:nvSpPr>
        <p:spPr>
          <a:xfrm>
            <a:off x="469997" y="1938157"/>
            <a:ext cx="678638" cy="16158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enp11s0f0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227" name="正方形/長方形 226">
            <a:extLst>
              <a:ext uri="{FF2B5EF4-FFF2-40B4-BE49-F238E27FC236}">
                <a16:creationId xmlns:a16="http://schemas.microsoft.com/office/drawing/2014/main" id="{411D74D5-04DB-D578-742E-5A480B4349D5}"/>
              </a:ext>
            </a:extLst>
          </p:cNvPr>
          <p:cNvSpPr/>
          <p:nvPr/>
        </p:nvSpPr>
        <p:spPr>
          <a:xfrm>
            <a:off x="500596" y="1514135"/>
            <a:ext cx="611312" cy="16158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enp3s0f0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229" name="テキスト ボックス 228">
            <a:extLst>
              <a:ext uri="{FF2B5EF4-FFF2-40B4-BE49-F238E27FC236}">
                <a16:creationId xmlns:a16="http://schemas.microsoft.com/office/drawing/2014/main" id="{19D44761-B91E-DB53-1E45-A58496A29845}"/>
              </a:ext>
            </a:extLst>
          </p:cNvPr>
          <p:cNvSpPr txBox="1"/>
          <p:nvPr/>
        </p:nvSpPr>
        <p:spPr>
          <a:xfrm>
            <a:off x="1112494" y="855963"/>
            <a:ext cx="205056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Private segment for server operation</a:t>
            </a:r>
            <a:endParaRPr kumimoji="1" lang="ja-JP" altLang="en-US" sz="9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cxnSp>
        <p:nvCxnSpPr>
          <p:cNvPr id="236" name="直線コネクタ 235">
            <a:extLst>
              <a:ext uri="{FF2B5EF4-FFF2-40B4-BE49-F238E27FC236}">
                <a16:creationId xmlns:a16="http://schemas.microsoft.com/office/drawing/2014/main" id="{2D5C2B12-CE09-9361-C00F-23A0DAE101AA}"/>
              </a:ext>
            </a:extLst>
          </p:cNvPr>
          <p:cNvCxnSpPr>
            <a:cxnSpLocks/>
          </p:cNvCxnSpPr>
          <p:nvPr/>
        </p:nvCxnSpPr>
        <p:spPr>
          <a:xfrm>
            <a:off x="384265" y="1060360"/>
            <a:ext cx="850882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直線コネクタ 236">
            <a:extLst>
              <a:ext uri="{FF2B5EF4-FFF2-40B4-BE49-F238E27FC236}">
                <a16:creationId xmlns:a16="http://schemas.microsoft.com/office/drawing/2014/main" id="{813B44AE-2D1F-CAED-9E07-9A693E86A47F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3779258" y="1060360"/>
            <a:ext cx="0" cy="1987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直線コネクタ 237">
            <a:extLst>
              <a:ext uri="{FF2B5EF4-FFF2-40B4-BE49-F238E27FC236}">
                <a16:creationId xmlns:a16="http://schemas.microsoft.com/office/drawing/2014/main" id="{29703076-C7D7-1675-B525-436E423441A9}"/>
              </a:ext>
            </a:extLst>
          </p:cNvPr>
          <p:cNvCxnSpPr>
            <a:cxnSpLocks/>
          </p:cNvCxnSpPr>
          <p:nvPr/>
        </p:nvCxnSpPr>
        <p:spPr>
          <a:xfrm flipV="1">
            <a:off x="792658" y="1060360"/>
            <a:ext cx="0" cy="4537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テキスト ボックス 238">
            <a:extLst>
              <a:ext uri="{FF2B5EF4-FFF2-40B4-BE49-F238E27FC236}">
                <a16:creationId xmlns:a16="http://schemas.microsoft.com/office/drawing/2014/main" id="{37752E23-D14B-F950-5143-56FB7017AE45}"/>
              </a:ext>
            </a:extLst>
          </p:cNvPr>
          <p:cNvSpPr txBox="1"/>
          <p:nvPr/>
        </p:nvSpPr>
        <p:spPr>
          <a:xfrm>
            <a:off x="1167023" y="1671390"/>
            <a:ext cx="8386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Jump Server</a:t>
            </a:r>
            <a:endParaRPr kumimoji="1" lang="ja-JP" alt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cxnSp>
        <p:nvCxnSpPr>
          <p:cNvPr id="240" name="直線コネクタ 239">
            <a:extLst>
              <a:ext uri="{FF2B5EF4-FFF2-40B4-BE49-F238E27FC236}">
                <a16:creationId xmlns:a16="http://schemas.microsoft.com/office/drawing/2014/main" id="{18DE9510-D981-B035-E83D-B283648C7A3B}"/>
              </a:ext>
            </a:extLst>
          </p:cNvPr>
          <p:cNvCxnSpPr>
            <a:cxnSpLocks/>
            <a:stCxn id="209" idx="0"/>
          </p:cNvCxnSpPr>
          <p:nvPr/>
        </p:nvCxnSpPr>
        <p:spPr>
          <a:xfrm flipV="1">
            <a:off x="2043128" y="1060360"/>
            <a:ext cx="0" cy="423706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直線コネクタ 240">
            <a:extLst>
              <a:ext uri="{FF2B5EF4-FFF2-40B4-BE49-F238E27FC236}">
                <a16:creationId xmlns:a16="http://schemas.microsoft.com/office/drawing/2014/main" id="{DFF78989-C3AE-8C1D-2C40-66B4F6C0AEFB}"/>
              </a:ext>
            </a:extLst>
          </p:cNvPr>
          <p:cNvCxnSpPr>
            <a:cxnSpLocks/>
          </p:cNvCxnSpPr>
          <p:nvPr/>
        </p:nvCxnSpPr>
        <p:spPr>
          <a:xfrm flipV="1">
            <a:off x="1674785" y="3596068"/>
            <a:ext cx="0" cy="647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2" name="グループ化 241">
            <a:extLst>
              <a:ext uri="{FF2B5EF4-FFF2-40B4-BE49-F238E27FC236}">
                <a16:creationId xmlns:a16="http://schemas.microsoft.com/office/drawing/2014/main" id="{1ED6514C-5017-9968-D34A-1FB9F668CF8D}"/>
              </a:ext>
            </a:extLst>
          </p:cNvPr>
          <p:cNvGrpSpPr/>
          <p:nvPr/>
        </p:nvGrpSpPr>
        <p:grpSpPr>
          <a:xfrm>
            <a:off x="168997" y="3336321"/>
            <a:ext cx="1656728" cy="318118"/>
            <a:chOff x="248509" y="4503048"/>
            <a:chExt cx="1656728" cy="318118"/>
          </a:xfrm>
        </p:grpSpPr>
        <p:sp>
          <p:nvSpPr>
            <p:cNvPr id="243" name="四角形: 角を丸くする 244">
              <a:extLst>
                <a:ext uri="{FF2B5EF4-FFF2-40B4-BE49-F238E27FC236}">
                  <a16:creationId xmlns:a16="http://schemas.microsoft.com/office/drawing/2014/main" id="{8C6C3F86-68A1-12F0-6CC8-4F4E5A385151}"/>
                </a:ext>
              </a:extLst>
            </p:cNvPr>
            <p:cNvSpPr/>
            <p:nvPr/>
          </p:nvSpPr>
          <p:spPr>
            <a:xfrm>
              <a:off x="248509" y="4503048"/>
              <a:ext cx="1656728" cy="282258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"/>
                <a:ea typeface="Meiryo"/>
                <a:cs typeface="Arial"/>
              </a:endParaRPr>
            </a:p>
          </p:txBody>
        </p:sp>
        <p:sp>
          <p:nvSpPr>
            <p:cNvPr id="244" name="テキスト ボックス 243">
              <a:extLst>
                <a:ext uri="{FF2B5EF4-FFF2-40B4-BE49-F238E27FC236}">
                  <a16:creationId xmlns:a16="http://schemas.microsoft.com/office/drawing/2014/main" id="{5B17E98B-95B3-5001-3730-4C049A4E7BF4}"/>
                </a:ext>
              </a:extLst>
            </p:cNvPr>
            <p:cNvSpPr txBox="1"/>
            <p:nvPr/>
          </p:nvSpPr>
          <p:spPr>
            <a:xfrm>
              <a:off x="704061" y="4513389"/>
              <a:ext cx="60305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eiryo"/>
                  <a:ea typeface="Meiryo"/>
                  <a:cs typeface="Arial"/>
                </a:rPr>
                <a:t>SINET</a:t>
              </a:r>
              <a:endPara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endParaRPr>
            </a:p>
          </p:txBody>
        </p:sp>
      </p:grpSp>
      <p:sp>
        <p:nvSpPr>
          <p:cNvPr id="245" name="正方形/長方形 244">
            <a:extLst>
              <a:ext uri="{FF2B5EF4-FFF2-40B4-BE49-F238E27FC236}">
                <a16:creationId xmlns:a16="http://schemas.microsoft.com/office/drawing/2014/main" id="{6C2647A9-A1D1-A337-7ABA-6780A112FA20}"/>
              </a:ext>
            </a:extLst>
          </p:cNvPr>
          <p:cNvSpPr/>
          <p:nvPr/>
        </p:nvSpPr>
        <p:spPr>
          <a:xfrm>
            <a:off x="8551081" y="5297428"/>
            <a:ext cx="342008" cy="16158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eno2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246" name="直線コネクタ 245">
            <a:extLst>
              <a:ext uri="{FF2B5EF4-FFF2-40B4-BE49-F238E27FC236}">
                <a16:creationId xmlns:a16="http://schemas.microsoft.com/office/drawing/2014/main" id="{75F80451-2EA2-4C08-3E5F-AF206EC6E43F}"/>
              </a:ext>
            </a:extLst>
          </p:cNvPr>
          <p:cNvCxnSpPr>
            <a:cxnSpLocks/>
            <a:stCxn id="245" idx="0"/>
          </p:cNvCxnSpPr>
          <p:nvPr/>
        </p:nvCxnSpPr>
        <p:spPr>
          <a:xfrm flipV="1">
            <a:off x="8722085" y="1060360"/>
            <a:ext cx="0" cy="423706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7" name="テキスト ボックス 246">
            <a:extLst>
              <a:ext uri="{FF2B5EF4-FFF2-40B4-BE49-F238E27FC236}">
                <a16:creationId xmlns:a16="http://schemas.microsoft.com/office/drawing/2014/main" id="{6D4DA7BA-96FA-A999-62EF-31B4425B30B4}"/>
              </a:ext>
            </a:extLst>
          </p:cNvPr>
          <p:cNvSpPr txBox="1"/>
          <p:nvPr/>
        </p:nvSpPr>
        <p:spPr>
          <a:xfrm>
            <a:off x="8551081" y="5454326"/>
            <a:ext cx="4700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.201</a:t>
            </a:r>
            <a:endParaRPr kumimoji="1" lang="ja-JP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248" name="直線コネクタ 247">
            <a:extLst>
              <a:ext uri="{FF2B5EF4-FFF2-40B4-BE49-F238E27FC236}">
                <a16:creationId xmlns:a16="http://schemas.microsoft.com/office/drawing/2014/main" id="{11908FA5-4090-3C50-12B0-7F3A539E1A6F}"/>
              </a:ext>
            </a:extLst>
          </p:cNvPr>
          <p:cNvCxnSpPr>
            <a:cxnSpLocks/>
          </p:cNvCxnSpPr>
          <p:nvPr/>
        </p:nvCxnSpPr>
        <p:spPr>
          <a:xfrm flipV="1">
            <a:off x="792658" y="2061428"/>
            <a:ext cx="0" cy="13199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線矢印コネクタ 248">
            <a:extLst>
              <a:ext uri="{FF2B5EF4-FFF2-40B4-BE49-F238E27FC236}">
                <a16:creationId xmlns:a16="http://schemas.microsoft.com/office/drawing/2014/main" id="{28247ACA-D32E-4A4F-D2FF-7897A870C572}"/>
              </a:ext>
            </a:extLst>
          </p:cNvPr>
          <p:cNvCxnSpPr>
            <a:cxnSpLocks/>
            <a:stCxn id="56" idx="0"/>
          </p:cNvCxnSpPr>
          <p:nvPr/>
        </p:nvCxnSpPr>
        <p:spPr>
          <a:xfrm flipH="1" flipV="1">
            <a:off x="689333" y="2130019"/>
            <a:ext cx="2872" cy="2140278"/>
          </a:xfrm>
          <a:prstGeom prst="straightConnector1">
            <a:avLst/>
          </a:prstGeom>
          <a:ln w="19050">
            <a:solidFill>
              <a:srgbClr val="00B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テキスト ボックス 249">
            <a:extLst>
              <a:ext uri="{FF2B5EF4-FFF2-40B4-BE49-F238E27FC236}">
                <a16:creationId xmlns:a16="http://schemas.microsoft.com/office/drawing/2014/main" id="{ABD19D08-5BF7-2B0A-1985-0C566DB02453}"/>
              </a:ext>
            </a:extLst>
          </p:cNvPr>
          <p:cNvSpPr txBox="1"/>
          <p:nvPr/>
        </p:nvSpPr>
        <p:spPr>
          <a:xfrm>
            <a:off x="321925" y="2497704"/>
            <a:ext cx="3674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ssh</a:t>
            </a:r>
            <a:endParaRPr kumimoji="1" lang="ja-JP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251" name="テキスト ボックス 250">
            <a:extLst>
              <a:ext uri="{FF2B5EF4-FFF2-40B4-BE49-F238E27FC236}">
                <a16:creationId xmlns:a16="http://schemas.microsoft.com/office/drawing/2014/main" id="{5BCA437C-D953-BFDB-8F86-DA6D076B9437}"/>
              </a:ext>
            </a:extLst>
          </p:cNvPr>
          <p:cNvSpPr txBox="1"/>
          <p:nvPr/>
        </p:nvSpPr>
        <p:spPr>
          <a:xfrm>
            <a:off x="2556956" y="1135065"/>
            <a:ext cx="3674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ssh</a:t>
            </a:r>
            <a:endParaRPr kumimoji="1" lang="ja-JP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252" name="直線コネクタ 251">
            <a:extLst>
              <a:ext uri="{FF2B5EF4-FFF2-40B4-BE49-F238E27FC236}">
                <a16:creationId xmlns:a16="http://schemas.microsoft.com/office/drawing/2014/main" id="{98AAD800-0E9A-F259-19CC-EBA5D5CB5FC4}"/>
              </a:ext>
            </a:extLst>
          </p:cNvPr>
          <p:cNvCxnSpPr>
            <a:cxnSpLocks/>
          </p:cNvCxnSpPr>
          <p:nvPr/>
        </p:nvCxnSpPr>
        <p:spPr>
          <a:xfrm flipV="1">
            <a:off x="934222" y="1163980"/>
            <a:ext cx="0" cy="328085"/>
          </a:xfrm>
          <a:prstGeom prst="line">
            <a:avLst/>
          </a:prstGeom>
          <a:ln w="190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線矢印コネクタ 252">
            <a:extLst>
              <a:ext uri="{FF2B5EF4-FFF2-40B4-BE49-F238E27FC236}">
                <a16:creationId xmlns:a16="http://schemas.microsoft.com/office/drawing/2014/main" id="{619B38DA-6060-7664-9E8C-BD65E9C4FE1D}"/>
              </a:ext>
            </a:extLst>
          </p:cNvPr>
          <p:cNvCxnSpPr>
            <a:cxnSpLocks/>
          </p:cNvCxnSpPr>
          <p:nvPr/>
        </p:nvCxnSpPr>
        <p:spPr>
          <a:xfrm flipH="1">
            <a:off x="3521506" y="1172964"/>
            <a:ext cx="1400" cy="302976"/>
          </a:xfrm>
          <a:prstGeom prst="straightConnector1">
            <a:avLst/>
          </a:prstGeom>
          <a:ln w="19050">
            <a:solidFill>
              <a:srgbClr val="00B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線コネクタ 253">
            <a:extLst>
              <a:ext uri="{FF2B5EF4-FFF2-40B4-BE49-F238E27FC236}">
                <a16:creationId xmlns:a16="http://schemas.microsoft.com/office/drawing/2014/main" id="{EE340B46-1D72-A19B-17BE-717B8876E4B4}"/>
              </a:ext>
            </a:extLst>
          </p:cNvPr>
          <p:cNvCxnSpPr>
            <a:cxnSpLocks/>
          </p:cNvCxnSpPr>
          <p:nvPr/>
        </p:nvCxnSpPr>
        <p:spPr>
          <a:xfrm>
            <a:off x="944532" y="1156440"/>
            <a:ext cx="2577674" cy="0"/>
          </a:xfrm>
          <a:prstGeom prst="line">
            <a:avLst/>
          </a:prstGeom>
          <a:ln w="190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吹き出し: 角を丸めた四角形 271">
            <a:extLst>
              <a:ext uri="{FF2B5EF4-FFF2-40B4-BE49-F238E27FC236}">
                <a16:creationId xmlns:a16="http://schemas.microsoft.com/office/drawing/2014/main" id="{7A6F1DFF-C64D-E987-D376-E5A41107CA8D}"/>
              </a:ext>
            </a:extLst>
          </p:cNvPr>
          <p:cNvSpPr/>
          <p:nvPr/>
        </p:nvSpPr>
        <p:spPr bwMode="auto">
          <a:xfrm>
            <a:off x="5012414" y="1199593"/>
            <a:ext cx="1011609" cy="347443"/>
          </a:xfrm>
          <a:prstGeom prst="wedgeRoundRectCallout">
            <a:avLst>
              <a:gd name="adj1" fmla="val -58894"/>
              <a:gd name="adj2" fmla="val 295378"/>
              <a:gd name="adj3" fmla="val 16667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256" name="テキスト ボックス 255">
            <a:extLst>
              <a:ext uri="{FF2B5EF4-FFF2-40B4-BE49-F238E27FC236}">
                <a16:creationId xmlns:a16="http://schemas.microsoft.com/office/drawing/2014/main" id="{7A36BFBA-0AE9-7E75-9F1F-0A75ABC529E2}"/>
              </a:ext>
            </a:extLst>
          </p:cNvPr>
          <p:cNvSpPr txBox="1"/>
          <p:nvPr/>
        </p:nvSpPr>
        <p:spPr>
          <a:xfrm>
            <a:off x="5099575" y="1247839"/>
            <a:ext cx="8515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GUI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(CMS)</a:t>
            </a:r>
          </a:p>
        </p:txBody>
      </p:sp>
      <p:sp>
        <p:nvSpPr>
          <p:cNvPr id="257" name="吹き出し: 角を丸めた四角形 273">
            <a:extLst>
              <a:ext uri="{FF2B5EF4-FFF2-40B4-BE49-F238E27FC236}">
                <a16:creationId xmlns:a16="http://schemas.microsoft.com/office/drawing/2014/main" id="{8D213AD2-2D12-6CEA-8EFE-5281CC04AD83}"/>
              </a:ext>
            </a:extLst>
          </p:cNvPr>
          <p:cNvSpPr/>
          <p:nvPr/>
        </p:nvSpPr>
        <p:spPr bwMode="auto">
          <a:xfrm>
            <a:off x="5937466" y="1572990"/>
            <a:ext cx="1048489" cy="347443"/>
          </a:xfrm>
          <a:prstGeom prst="wedgeRoundRectCallout">
            <a:avLst>
              <a:gd name="adj1" fmla="val -81216"/>
              <a:gd name="adj2" fmla="val 195593"/>
              <a:gd name="adj3" fmla="val 16667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258" name="テキスト ボックス 257">
            <a:extLst>
              <a:ext uri="{FF2B5EF4-FFF2-40B4-BE49-F238E27FC236}">
                <a16:creationId xmlns:a16="http://schemas.microsoft.com/office/drawing/2014/main" id="{CC444CD9-989F-68F1-A34D-B6B4633F7374}"/>
              </a:ext>
            </a:extLst>
          </p:cNvPr>
          <p:cNvSpPr txBox="1"/>
          <p:nvPr/>
        </p:nvSpPr>
        <p:spPr>
          <a:xfrm>
            <a:off x="6019650" y="1630737"/>
            <a:ext cx="8739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GUI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(SWA)</a:t>
            </a:r>
          </a:p>
        </p:txBody>
      </p:sp>
      <p:cxnSp>
        <p:nvCxnSpPr>
          <p:cNvPr id="265" name="直線コネクタ 264">
            <a:extLst>
              <a:ext uri="{FF2B5EF4-FFF2-40B4-BE49-F238E27FC236}">
                <a16:creationId xmlns:a16="http://schemas.microsoft.com/office/drawing/2014/main" id="{3FE55A0F-F571-BB83-ED4B-C8631A0A262A}"/>
              </a:ext>
            </a:extLst>
          </p:cNvPr>
          <p:cNvCxnSpPr>
            <a:cxnSpLocks/>
          </p:cNvCxnSpPr>
          <p:nvPr/>
        </p:nvCxnSpPr>
        <p:spPr bwMode="auto">
          <a:xfrm flipH="1">
            <a:off x="6289287" y="2388945"/>
            <a:ext cx="727514" cy="2581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9" name="テキスト ボックス 268">
            <a:extLst>
              <a:ext uri="{FF2B5EF4-FFF2-40B4-BE49-F238E27FC236}">
                <a16:creationId xmlns:a16="http://schemas.microsoft.com/office/drawing/2014/main" id="{4FEF48A1-EA04-01EA-2980-ED925862FA1B}"/>
              </a:ext>
            </a:extLst>
          </p:cNvPr>
          <p:cNvSpPr txBox="1"/>
          <p:nvPr/>
        </p:nvSpPr>
        <p:spPr>
          <a:xfrm>
            <a:off x="2994098" y="5139229"/>
            <a:ext cx="357790" cy="153888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>
            <a:defPPr>
              <a:defRPr lang="ja-JP"/>
            </a:defPPr>
            <a:lvl1pPr lvl="0"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1G</a:t>
            </a:r>
            <a:endParaRPr kumimoji="1" lang="ja-JP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270" name="テキスト ボックス 269">
            <a:extLst>
              <a:ext uri="{FF2B5EF4-FFF2-40B4-BE49-F238E27FC236}">
                <a16:creationId xmlns:a16="http://schemas.microsoft.com/office/drawing/2014/main" id="{E57BA027-0FC2-A6F3-A7F1-24BC52FB44F6}"/>
              </a:ext>
            </a:extLst>
          </p:cNvPr>
          <p:cNvSpPr txBox="1"/>
          <p:nvPr/>
        </p:nvSpPr>
        <p:spPr>
          <a:xfrm>
            <a:off x="7261552" y="5197735"/>
            <a:ext cx="357790" cy="153888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>
            <a:defPPr>
              <a:defRPr lang="ja-JP"/>
            </a:defPPr>
            <a:lvl1pPr lvl="0"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1G</a:t>
            </a:r>
            <a:endParaRPr kumimoji="1" lang="ja-JP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271" name="テキスト ボックス 270">
            <a:extLst>
              <a:ext uri="{FF2B5EF4-FFF2-40B4-BE49-F238E27FC236}">
                <a16:creationId xmlns:a16="http://schemas.microsoft.com/office/drawing/2014/main" id="{850D19CB-428B-8DDD-FED3-C67EDEE8F179}"/>
              </a:ext>
            </a:extLst>
          </p:cNvPr>
          <p:cNvSpPr txBox="1"/>
          <p:nvPr/>
        </p:nvSpPr>
        <p:spPr>
          <a:xfrm>
            <a:off x="4678016" y="2023968"/>
            <a:ext cx="18485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DDoS Mitigation System</a:t>
            </a:r>
            <a:endParaRPr kumimoji="1" lang="ja-JP" altLang="en-US" sz="12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cxnSp>
        <p:nvCxnSpPr>
          <p:cNvPr id="272" name="直線コネクタ 271">
            <a:extLst>
              <a:ext uri="{FF2B5EF4-FFF2-40B4-BE49-F238E27FC236}">
                <a16:creationId xmlns:a16="http://schemas.microsoft.com/office/drawing/2014/main" id="{158629E6-18AC-9D2C-EF9A-11198B3BC964}"/>
              </a:ext>
            </a:extLst>
          </p:cNvPr>
          <p:cNvCxnSpPr>
            <a:cxnSpLocks/>
          </p:cNvCxnSpPr>
          <p:nvPr/>
        </p:nvCxnSpPr>
        <p:spPr>
          <a:xfrm flipV="1">
            <a:off x="6802047" y="3861849"/>
            <a:ext cx="0" cy="914676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273" name="直線コネクタ 272">
            <a:extLst>
              <a:ext uri="{FF2B5EF4-FFF2-40B4-BE49-F238E27FC236}">
                <a16:creationId xmlns:a16="http://schemas.microsoft.com/office/drawing/2014/main" id="{2C273EE3-AF40-5A37-C815-2F1944D297AB}"/>
              </a:ext>
            </a:extLst>
          </p:cNvPr>
          <p:cNvCxnSpPr>
            <a:cxnSpLocks/>
          </p:cNvCxnSpPr>
          <p:nvPr/>
        </p:nvCxnSpPr>
        <p:spPr>
          <a:xfrm>
            <a:off x="6508244" y="4776525"/>
            <a:ext cx="309155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274" name="直線コネクタ 273">
            <a:extLst>
              <a:ext uri="{FF2B5EF4-FFF2-40B4-BE49-F238E27FC236}">
                <a16:creationId xmlns:a16="http://schemas.microsoft.com/office/drawing/2014/main" id="{D01E9A53-84CF-99C3-B289-034AF6856092}"/>
              </a:ext>
            </a:extLst>
          </p:cNvPr>
          <p:cNvCxnSpPr>
            <a:cxnSpLocks/>
          </p:cNvCxnSpPr>
          <p:nvPr/>
        </p:nvCxnSpPr>
        <p:spPr>
          <a:xfrm flipV="1">
            <a:off x="6508244" y="4755947"/>
            <a:ext cx="0" cy="369883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275" name="テキスト ボックス 274">
            <a:extLst>
              <a:ext uri="{FF2B5EF4-FFF2-40B4-BE49-F238E27FC236}">
                <a16:creationId xmlns:a16="http://schemas.microsoft.com/office/drawing/2014/main" id="{216DB210-19B5-94B8-A52E-632DC4BF2695}"/>
              </a:ext>
            </a:extLst>
          </p:cNvPr>
          <p:cNvSpPr txBox="1"/>
          <p:nvPr/>
        </p:nvSpPr>
        <p:spPr>
          <a:xfrm>
            <a:off x="6739392" y="4574699"/>
            <a:ext cx="6158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mirrored</a:t>
            </a:r>
            <a:endParaRPr kumimoji="0" lang="ja-JP" altLang="en-US" sz="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276" name="直線コネクタ 275">
            <a:extLst>
              <a:ext uri="{FF2B5EF4-FFF2-40B4-BE49-F238E27FC236}">
                <a16:creationId xmlns:a16="http://schemas.microsoft.com/office/drawing/2014/main" id="{80345282-EF7B-17A5-D9EB-0A4A0C917E6C}"/>
              </a:ext>
            </a:extLst>
          </p:cNvPr>
          <p:cNvCxnSpPr>
            <a:cxnSpLocks/>
          </p:cNvCxnSpPr>
          <p:nvPr/>
        </p:nvCxnSpPr>
        <p:spPr bwMode="auto">
          <a:xfrm flipV="1">
            <a:off x="3978571" y="5448842"/>
            <a:ext cx="736212" cy="354673"/>
          </a:xfrm>
          <a:prstGeom prst="line">
            <a:avLst/>
          </a:prstGeom>
          <a:solidFill>
            <a:srgbClr val="A3B2C1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7" name="直線コネクタ 276">
            <a:extLst>
              <a:ext uri="{FF2B5EF4-FFF2-40B4-BE49-F238E27FC236}">
                <a16:creationId xmlns:a16="http://schemas.microsoft.com/office/drawing/2014/main" id="{FD081157-C79E-C42B-4872-3CD66A6B36D0}"/>
              </a:ext>
            </a:extLst>
          </p:cNvPr>
          <p:cNvCxnSpPr>
            <a:cxnSpLocks/>
          </p:cNvCxnSpPr>
          <p:nvPr/>
        </p:nvCxnSpPr>
        <p:spPr bwMode="auto">
          <a:xfrm>
            <a:off x="3204116" y="5812249"/>
            <a:ext cx="800542" cy="0"/>
          </a:xfrm>
          <a:prstGeom prst="line">
            <a:avLst/>
          </a:prstGeom>
          <a:solidFill>
            <a:srgbClr val="A3B2C1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8" name="テキスト ボックス 277">
            <a:extLst>
              <a:ext uri="{FF2B5EF4-FFF2-40B4-BE49-F238E27FC236}">
                <a16:creationId xmlns:a16="http://schemas.microsoft.com/office/drawing/2014/main" id="{82E31261-6343-7DAB-30D0-A3312A9C8A71}"/>
              </a:ext>
            </a:extLst>
          </p:cNvPr>
          <p:cNvSpPr txBox="1"/>
          <p:nvPr/>
        </p:nvSpPr>
        <p:spPr>
          <a:xfrm>
            <a:off x="4276160" y="5562117"/>
            <a:ext cx="761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xe-5/0/1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279" name="テキスト ボックス 278">
            <a:extLst>
              <a:ext uri="{FF2B5EF4-FFF2-40B4-BE49-F238E27FC236}">
                <a16:creationId xmlns:a16="http://schemas.microsoft.com/office/drawing/2014/main" id="{42159C80-88F9-ECCB-AFEE-B8BB859A7C20}"/>
              </a:ext>
            </a:extLst>
          </p:cNvPr>
          <p:cNvSpPr txBox="1"/>
          <p:nvPr/>
        </p:nvSpPr>
        <p:spPr>
          <a:xfrm>
            <a:off x="3453538" y="5986055"/>
            <a:ext cx="761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ex4300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281" name="直線コネクタ 280">
            <a:extLst>
              <a:ext uri="{FF2B5EF4-FFF2-40B4-BE49-F238E27FC236}">
                <a16:creationId xmlns:a16="http://schemas.microsoft.com/office/drawing/2014/main" id="{59012D63-988E-1B1A-1631-13A29B55252C}"/>
              </a:ext>
            </a:extLst>
          </p:cNvPr>
          <p:cNvCxnSpPr>
            <a:cxnSpLocks/>
            <a:stCxn id="49" idx="0"/>
          </p:cNvCxnSpPr>
          <p:nvPr/>
        </p:nvCxnSpPr>
        <p:spPr>
          <a:xfrm flipV="1">
            <a:off x="3681953" y="4574486"/>
            <a:ext cx="267137" cy="670190"/>
          </a:xfrm>
          <a:prstGeom prst="line">
            <a:avLst/>
          </a:prstGeom>
          <a:noFill/>
          <a:ln w="9525" cap="flat" cmpd="sng" algn="ctr">
            <a:solidFill>
              <a:srgbClr val="C00000"/>
            </a:solidFill>
            <a:prstDash val="dash"/>
          </a:ln>
          <a:effectLst/>
        </p:spPr>
      </p:cxnSp>
      <p:sp>
        <p:nvSpPr>
          <p:cNvPr id="283" name="正方形/長方形 282">
            <a:extLst>
              <a:ext uri="{FF2B5EF4-FFF2-40B4-BE49-F238E27FC236}">
                <a16:creationId xmlns:a16="http://schemas.microsoft.com/office/drawing/2014/main" id="{04A4EE59-450F-C3CA-0C71-AFED6B6DD07D}"/>
              </a:ext>
            </a:extLst>
          </p:cNvPr>
          <p:cNvSpPr/>
          <p:nvPr/>
        </p:nvSpPr>
        <p:spPr>
          <a:xfrm>
            <a:off x="7014854" y="5244676"/>
            <a:ext cx="211829" cy="739759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Arial"/>
            </a:endParaRPr>
          </a:p>
        </p:txBody>
      </p:sp>
      <p:sp>
        <p:nvSpPr>
          <p:cNvPr id="284" name="テキスト ボックス 283">
            <a:extLst>
              <a:ext uri="{FF2B5EF4-FFF2-40B4-BE49-F238E27FC236}">
                <a16:creationId xmlns:a16="http://schemas.microsoft.com/office/drawing/2014/main" id="{CD391EFF-99BC-25C1-8913-068089789FFD}"/>
              </a:ext>
            </a:extLst>
          </p:cNvPr>
          <p:cNvSpPr txBox="1"/>
          <p:nvPr/>
        </p:nvSpPr>
        <p:spPr>
          <a:xfrm>
            <a:off x="6857595" y="5986055"/>
            <a:ext cx="761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ex4300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>
                <a:solidFill>
                  <a:srgbClr val="000000"/>
                </a:solidFill>
                <a:latin typeface="Meiryo"/>
                <a:ea typeface="Meiryo"/>
                <a:cs typeface="Arial"/>
              </a:rPr>
              <a:t>(</a:t>
            </a:r>
            <a:r>
              <a:rPr kumimoji="1" lang="ja-JP" alt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←</a:t>
            </a: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same 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>
                <a:solidFill>
                  <a:srgbClr val="000000"/>
                </a:solidFill>
                <a:latin typeface="Meiryo"/>
                <a:ea typeface="Meiryo"/>
                <a:cs typeface="Arial"/>
              </a:rPr>
              <a:t>e</a:t>
            </a: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x4300)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285" name="テキスト ボックス 284">
            <a:extLst>
              <a:ext uri="{FF2B5EF4-FFF2-40B4-BE49-F238E27FC236}">
                <a16:creationId xmlns:a16="http://schemas.microsoft.com/office/drawing/2014/main" id="{D2DC53D2-6EBF-55B4-D9E8-1D819AD1DE28}"/>
              </a:ext>
            </a:extLst>
          </p:cNvPr>
          <p:cNvSpPr txBox="1"/>
          <p:nvPr/>
        </p:nvSpPr>
        <p:spPr>
          <a:xfrm>
            <a:off x="2262194" y="2180092"/>
            <a:ext cx="9401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900">
                <a:latin typeface="Arial" panose="020B0604020202020204" pitchFamily="34" charset="0"/>
                <a:cs typeface="Arial" panose="020B0604020202020204" pitchFamily="34" charset="0"/>
              </a:rPr>
              <a:t>Not connected</a:t>
            </a:r>
            <a:endParaRPr lang="en-US" altLang="ja-JP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ja-JP" altLang="en-US" sz="90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reserve</a:t>
            </a:r>
            <a:r>
              <a:rPr lang="ja-JP" altLang="en-US" sz="9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41279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EDCF2F-6C7A-4394-8368-6BA957214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ja-JP" sz="2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Test System Configuration (cont’d)</a:t>
            </a:r>
            <a:endParaRPr lang="ja-JP" altLang="en-US" sz="28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641FBC-2371-4D35-8104-B21A63F951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93138" y="6615905"/>
            <a:ext cx="550862" cy="252413"/>
          </a:xfrm>
        </p:spPr>
        <p:txBody>
          <a:bodyPr/>
          <a:lstStyle/>
          <a:p>
            <a:pPr>
              <a:defRPr/>
            </a:pPr>
            <a:fld id="{219A96CC-068A-4FB3-88DA-F37E26B2FFFF}" type="slidenum">
              <a:rPr lang="en-US" altLang="ja-JP" smtClean="0">
                <a:latin typeface="+mn-ea"/>
                <a:ea typeface="+mn-ea"/>
              </a:rPr>
              <a:pPr>
                <a:defRPr/>
              </a:pPr>
              <a:t>4</a:t>
            </a:fld>
            <a:endParaRPr lang="en-US" altLang="ja-JP" dirty="0">
              <a:latin typeface="+mn-ea"/>
              <a:ea typeface="+mn-ea"/>
            </a:endParaRPr>
          </a:p>
        </p:txBody>
      </p:sp>
      <p:sp>
        <p:nvSpPr>
          <p:cNvPr id="235" name="正方形/長方形 234">
            <a:extLst>
              <a:ext uri="{FF2B5EF4-FFF2-40B4-BE49-F238E27FC236}">
                <a16:creationId xmlns:a16="http://schemas.microsoft.com/office/drawing/2014/main" id="{A86C93CD-86B9-99BF-312B-97BA7B2CCD04}"/>
              </a:ext>
            </a:extLst>
          </p:cNvPr>
          <p:cNvSpPr/>
          <p:nvPr/>
        </p:nvSpPr>
        <p:spPr bwMode="auto">
          <a:xfrm>
            <a:off x="1898149" y="1233739"/>
            <a:ext cx="2366259" cy="98996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/>
              <a:cs typeface="Arial"/>
            </a:endParaRPr>
          </a:p>
        </p:txBody>
      </p:sp>
      <p:sp>
        <p:nvSpPr>
          <p:cNvPr id="268" name="テキスト ボックス 267">
            <a:extLst>
              <a:ext uri="{FF2B5EF4-FFF2-40B4-BE49-F238E27FC236}">
                <a16:creationId xmlns:a16="http://schemas.microsoft.com/office/drawing/2014/main" id="{27A7CB9C-33A5-7A0C-108A-812DA980D354}"/>
              </a:ext>
            </a:extLst>
          </p:cNvPr>
          <p:cNvSpPr txBox="1"/>
          <p:nvPr/>
        </p:nvSpPr>
        <p:spPr>
          <a:xfrm>
            <a:off x="1970195" y="1203483"/>
            <a:ext cx="22541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DDoS Mitigation System</a:t>
            </a:r>
            <a:endParaRPr kumimoji="1" lang="ja-JP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285" name="吹き出し: 角を丸めた四角形 130">
            <a:extLst>
              <a:ext uri="{FF2B5EF4-FFF2-40B4-BE49-F238E27FC236}">
                <a16:creationId xmlns:a16="http://schemas.microsoft.com/office/drawing/2014/main" id="{EE644167-7DDC-F6F1-3E64-978A66C9676D}"/>
              </a:ext>
            </a:extLst>
          </p:cNvPr>
          <p:cNvSpPr/>
          <p:nvPr/>
        </p:nvSpPr>
        <p:spPr bwMode="auto">
          <a:xfrm>
            <a:off x="675061" y="5231826"/>
            <a:ext cx="1778127" cy="434173"/>
          </a:xfrm>
          <a:prstGeom prst="wedgeRoundRectCallout">
            <a:avLst>
              <a:gd name="adj1" fmla="val 61241"/>
              <a:gd name="adj2" fmla="val -261746"/>
              <a:gd name="adj3" fmla="val 16667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 pitchFamily="34" charset="-128"/>
                <a:cs typeface="Arial" panose="020B0604020202020204" pitchFamily="34" charset="0"/>
              </a:rPr>
              <a:t>Mirror xe-5/0/0 and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 pitchFamily="34" charset="-128"/>
                <a:cs typeface="Arial" panose="020B0604020202020204" pitchFamily="34" charset="0"/>
              </a:rPr>
              <a:t>xe-5/0/1 to xe-5/0/2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 pitchFamily="34" charset="-128"/>
              <a:cs typeface="Arial" panose="020B0604020202020204" pitchFamily="34" charset="0"/>
            </a:endParaRPr>
          </a:p>
        </p:txBody>
      </p:sp>
      <p:pic>
        <p:nvPicPr>
          <p:cNvPr id="286" name="Picture 44" descr="C:\Users\a-nagata.HDC\Documents\Documents\NII-FJL\1Userver.jpg">
            <a:extLst>
              <a:ext uri="{FF2B5EF4-FFF2-40B4-BE49-F238E27FC236}">
                <a16:creationId xmlns:a16="http://schemas.microsoft.com/office/drawing/2014/main" id="{37159777-86ED-A44A-7E27-52CF04080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9" b="88350" l="0" r="95238">
                        <a14:foregroundMark x1="17007" y1="28155" x2="76190" y2="29126"/>
                        <a14:foregroundMark x1="76190" y1="29126" x2="12245" y2="37864"/>
                        <a14:foregroundMark x1="12245" y1="37864" x2="4082" y2="32039"/>
                        <a14:foregroundMark x1="2041" y1="49515" x2="55782" y2="91262"/>
                        <a14:foregroundMark x1="55782" y1="91262" x2="49660" y2="8738"/>
                        <a14:foregroundMark x1="49660" y1="8738" x2="0" y2="56311"/>
                        <a14:foregroundMark x1="0" y1="56311" x2="0" y2="54369"/>
                        <a14:foregroundMark x1="95238" y1="41748" x2="90476" y2="475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172" y="3647213"/>
            <a:ext cx="820707" cy="576062"/>
          </a:xfrm>
          <a:prstGeom prst="rect">
            <a:avLst/>
          </a:prstGeom>
          <a:solidFill>
            <a:srgbClr val="CCFFCC"/>
          </a:solidFill>
          <a:ln>
            <a:noFill/>
          </a:ln>
        </p:spPr>
      </p:pic>
      <p:pic>
        <p:nvPicPr>
          <p:cNvPr id="287" name="Picture 37">
            <a:extLst>
              <a:ext uri="{FF2B5EF4-FFF2-40B4-BE49-F238E27FC236}">
                <a16:creationId xmlns:a16="http://schemas.microsoft.com/office/drawing/2014/main" id="{35F37F9B-D2B0-9FDB-397A-BA4234AE0FA1}"/>
              </a:ext>
            </a:extLst>
          </p:cNvPr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858" y="3386908"/>
            <a:ext cx="802002" cy="110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8" name="楕円 10">
            <a:extLst>
              <a:ext uri="{FF2B5EF4-FFF2-40B4-BE49-F238E27FC236}">
                <a16:creationId xmlns:a16="http://schemas.microsoft.com/office/drawing/2014/main" id="{145F2DBB-EFF0-CCF9-0856-67A4A07037EB}"/>
              </a:ext>
            </a:extLst>
          </p:cNvPr>
          <p:cNvSpPr/>
          <p:nvPr/>
        </p:nvSpPr>
        <p:spPr bwMode="auto">
          <a:xfrm>
            <a:off x="2714677" y="4363633"/>
            <a:ext cx="159420" cy="1594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289" name="楕円 11">
            <a:extLst>
              <a:ext uri="{FF2B5EF4-FFF2-40B4-BE49-F238E27FC236}">
                <a16:creationId xmlns:a16="http://schemas.microsoft.com/office/drawing/2014/main" id="{9FD91789-2BFF-D38D-3A23-917519FA9162}"/>
              </a:ext>
            </a:extLst>
          </p:cNvPr>
          <p:cNvSpPr/>
          <p:nvPr/>
        </p:nvSpPr>
        <p:spPr bwMode="auto">
          <a:xfrm>
            <a:off x="2979949" y="4363633"/>
            <a:ext cx="159420" cy="1594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290" name="楕円 12">
            <a:extLst>
              <a:ext uri="{FF2B5EF4-FFF2-40B4-BE49-F238E27FC236}">
                <a16:creationId xmlns:a16="http://schemas.microsoft.com/office/drawing/2014/main" id="{C064D083-8DE7-46D4-8E5A-1B4349E6FE06}"/>
              </a:ext>
            </a:extLst>
          </p:cNvPr>
          <p:cNvSpPr/>
          <p:nvPr/>
        </p:nvSpPr>
        <p:spPr bwMode="auto">
          <a:xfrm>
            <a:off x="3232150" y="3648047"/>
            <a:ext cx="159420" cy="1594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291" name="楕円 13">
            <a:extLst>
              <a:ext uri="{FF2B5EF4-FFF2-40B4-BE49-F238E27FC236}">
                <a16:creationId xmlns:a16="http://schemas.microsoft.com/office/drawing/2014/main" id="{067C1E57-9BC9-9A47-9818-E3DC05002935}"/>
              </a:ext>
            </a:extLst>
          </p:cNvPr>
          <p:cNvSpPr/>
          <p:nvPr/>
        </p:nvSpPr>
        <p:spPr bwMode="auto">
          <a:xfrm>
            <a:off x="3232150" y="3873452"/>
            <a:ext cx="159420" cy="1594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pic>
        <p:nvPicPr>
          <p:cNvPr id="292" name="Picture 37">
            <a:extLst>
              <a:ext uri="{FF2B5EF4-FFF2-40B4-BE49-F238E27FC236}">
                <a16:creationId xmlns:a16="http://schemas.microsoft.com/office/drawing/2014/main" id="{1E2AE87E-0AEC-5E3B-8A1B-8E3ADBEE04C7}"/>
              </a:ext>
            </a:extLst>
          </p:cNvPr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338" y="3513310"/>
            <a:ext cx="802002" cy="620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3" name="楕円 15">
            <a:extLst>
              <a:ext uri="{FF2B5EF4-FFF2-40B4-BE49-F238E27FC236}">
                <a16:creationId xmlns:a16="http://schemas.microsoft.com/office/drawing/2014/main" id="{9A0CDC86-6B2D-211A-C952-11327B4E273E}"/>
              </a:ext>
            </a:extLst>
          </p:cNvPr>
          <p:cNvSpPr/>
          <p:nvPr/>
        </p:nvSpPr>
        <p:spPr bwMode="auto">
          <a:xfrm>
            <a:off x="6200157" y="4054311"/>
            <a:ext cx="159420" cy="1594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294" name="楕円 16">
            <a:extLst>
              <a:ext uri="{FF2B5EF4-FFF2-40B4-BE49-F238E27FC236}">
                <a16:creationId xmlns:a16="http://schemas.microsoft.com/office/drawing/2014/main" id="{85943B47-7495-9D1F-803C-59525E416B58}"/>
              </a:ext>
            </a:extLst>
          </p:cNvPr>
          <p:cNvSpPr/>
          <p:nvPr/>
        </p:nvSpPr>
        <p:spPr bwMode="auto">
          <a:xfrm>
            <a:off x="6465429" y="4054311"/>
            <a:ext cx="159420" cy="1594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295" name="楕円 17">
            <a:extLst>
              <a:ext uri="{FF2B5EF4-FFF2-40B4-BE49-F238E27FC236}">
                <a16:creationId xmlns:a16="http://schemas.microsoft.com/office/drawing/2014/main" id="{5E08F7BE-7408-6A01-23F7-7442AC5FF036}"/>
              </a:ext>
            </a:extLst>
          </p:cNvPr>
          <p:cNvSpPr/>
          <p:nvPr/>
        </p:nvSpPr>
        <p:spPr bwMode="auto">
          <a:xfrm>
            <a:off x="6717630" y="3873452"/>
            <a:ext cx="159420" cy="159420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296" name="楕円 18">
            <a:extLst>
              <a:ext uri="{FF2B5EF4-FFF2-40B4-BE49-F238E27FC236}">
                <a16:creationId xmlns:a16="http://schemas.microsoft.com/office/drawing/2014/main" id="{DA5C0724-80E6-31E0-8904-EDDFC2B36BA2}"/>
              </a:ext>
            </a:extLst>
          </p:cNvPr>
          <p:cNvSpPr/>
          <p:nvPr/>
        </p:nvSpPr>
        <p:spPr bwMode="auto">
          <a:xfrm>
            <a:off x="5871476" y="3648047"/>
            <a:ext cx="159420" cy="1594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pic>
        <p:nvPicPr>
          <p:cNvPr id="297" name="Picture 37">
            <a:extLst>
              <a:ext uri="{FF2B5EF4-FFF2-40B4-BE49-F238E27FC236}">
                <a16:creationId xmlns:a16="http://schemas.microsoft.com/office/drawing/2014/main" id="{60214C19-190F-ABF9-246F-F2265D858776}"/>
              </a:ext>
            </a:extLst>
          </p:cNvPr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598" y="5508497"/>
            <a:ext cx="802002" cy="620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8" name="楕円 20">
            <a:extLst>
              <a:ext uri="{FF2B5EF4-FFF2-40B4-BE49-F238E27FC236}">
                <a16:creationId xmlns:a16="http://schemas.microsoft.com/office/drawing/2014/main" id="{CE068F67-28AA-5218-09CC-D9C69D39B434}"/>
              </a:ext>
            </a:extLst>
          </p:cNvPr>
          <p:cNvSpPr/>
          <p:nvPr/>
        </p:nvSpPr>
        <p:spPr bwMode="auto">
          <a:xfrm>
            <a:off x="4104988" y="5616509"/>
            <a:ext cx="159420" cy="1594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299" name="楕円 21">
            <a:extLst>
              <a:ext uri="{FF2B5EF4-FFF2-40B4-BE49-F238E27FC236}">
                <a16:creationId xmlns:a16="http://schemas.microsoft.com/office/drawing/2014/main" id="{0A7C0708-BD50-C69C-8974-C7F7F2542302}"/>
              </a:ext>
            </a:extLst>
          </p:cNvPr>
          <p:cNvSpPr/>
          <p:nvPr/>
        </p:nvSpPr>
        <p:spPr bwMode="auto">
          <a:xfrm>
            <a:off x="4104988" y="5841914"/>
            <a:ext cx="159420" cy="159420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300" name="楕円 22">
            <a:extLst>
              <a:ext uri="{FF2B5EF4-FFF2-40B4-BE49-F238E27FC236}">
                <a16:creationId xmlns:a16="http://schemas.microsoft.com/office/drawing/2014/main" id="{067EF562-34F6-3690-DD87-8BD53C770542}"/>
              </a:ext>
            </a:extLst>
          </p:cNvPr>
          <p:cNvSpPr/>
          <p:nvPr/>
        </p:nvSpPr>
        <p:spPr bwMode="auto">
          <a:xfrm>
            <a:off x="4974890" y="5616509"/>
            <a:ext cx="159420" cy="1594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301" name="楕円 23">
            <a:extLst>
              <a:ext uri="{FF2B5EF4-FFF2-40B4-BE49-F238E27FC236}">
                <a16:creationId xmlns:a16="http://schemas.microsoft.com/office/drawing/2014/main" id="{0A09E5FA-DF0C-DE80-09A9-37FEC0EF8A5A}"/>
              </a:ext>
            </a:extLst>
          </p:cNvPr>
          <p:cNvSpPr/>
          <p:nvPr/>
        </p:nvSpPr>
        <p:spPr bwMode="auto">
          <a:xfrm>
            <a:off x="4974890" y="5841914"/>
            <a:ext cx="159420" cy="1594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cxnSp>
        <p:nvCxnSpPr>
          <p:cNvPr id="302" name="直線コネクタ 301">
            <a:extLst>
              <a:ext uri="{FF2B5EF4-FFF2-40B4-BE49-F238E27FC236}">
                <a16:creationId xmlns:a16="http://schemas.microsoft.com/office/drawing/2014/main" id="{89E48E3A-39C1-7265-A9AE-7A92D7EB97C3}"/>
              </a:ext>
            </a:extLst>
          </p:cNvPr>
          <p:cNvCxnSpPr>
            <a:stCxn id="290" idx="6"/>
            <a:endCxn id="296" idx="2"/>
          </p:cNvCxnSpPr>
          <p:nvPr/>
        </p:nvCxnSpPr>
        <p:spPr bwMode="auto">
          <a:xfrm>
            <a:off x="3391570" y="3727757"/>
            <a:ext cx="2479906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3" name="直線コネクタ 302">
            <a:extLst>
              <a:ext uri="{FF2B5EF4-FFF2-40B4-BE49-F238E27FC236}">
                <a16:creationId xmlns:a16="http://schemas.microsoft.com/office/drawing/2014/main" id="{32BCBB62-4DD7-E38B-9543-4BB934249982}"/>
              </a:ext>
            </a:extLst>
          </p:cNvPr>
          <p:cNvCxnSpPr>
            <a:cxnSpLocks/>
            <a:stCxn id="291" idx="6"/>
            <a:endCxn id="361" idx="2"/>
          </p:cNvCxnSpPr>
          <p:nvPr/>
        </p:nvCxnSpPr>
        <p:spPr bwMode="auto">
          <a:xfrm>
            <a:off x="3391570" y="3953162"/>
            <a:ext cx="2479906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4" name="コネクタ: カギ線 26">
            <a:extLst>
              <a:ext uri="{FF2B5EF4-FFF2-40B4-BE49-F238E27FC236}">
                <a16:creationId xmlns:a16="http://schemas.microsoft.com/office/drawing/2014/main" id="{0FEFF050-02B5-7566-5362-7447768BA07F}"/>
              </a:ext>
            </a:extLst>
          </p:cNvPr>
          <p:cNvCxnSpPr>
            <a:cxnSpLocks/>
            <a:stCxn id="289" idx="4"/>
            <a:endCxn id="298" idx="2"/>
          </p:cNvCxnSpPr>
          <p:nvPr/>
        </p:nvCxnSpPr>
        <p:spPr bwMode="auto">
          <a:xfrm rot="16200000" flipH="1">
            <a:off x="2995740" y="4586971"/>
            <a:ext cx="1173166" cy="1045329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05" name="コネクタ: カギ線 27">
            <a:extLst>
              <a:ext uri="{FF2B5EF4-FFF2-40B4-BE49-F238E27FC236}">
                <a16:creationId xmlns:a16="http://schemas.microsoft.com/office/drawing/2014/main" id="{9D0FCE24-12DC-110F-F128-DF0284DD21D5}"/>
              </a:ext>
            </a:extLst>
          </p:cNvPr>
          <p:cNvCxnSpPr>
            <a:cxnSpLocks/>
            <a:stCxn id="288" idx="4"/>
            <a:endCxn id="299" idx="2"/>
          </p:cNvCxnSpPr>
          <p:nvPr/>
        </p:nvCxnSpPr>
        <p:spPr bwMode="auto">
          <a:xfrm rot="16200000" flipH="1">
            <a:off x="2750402" y="4567037"/>
            <a:ext cx="1398571" cy="1310601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6" name="コネクタ: カギ線 28">
            <a:extLst>
              <a:ext uri="{FF2B5EF4-FFF2-40B4-BE49-F238E27FC236}">
                <a16:creationId xmlns:a16="http://schemas.microsoft.com/office/drawing/2014/main" id="{21D9E053-9B84-5F88-F06D-743FF7C418C3}"/>
              </a:ext>
            </a:extLst>
          </p:cNvPr>
          <p:cNvCxnSpPr>
            <a:cxnSpLocks/>
            <a:stCxn id="293" idx="4"/>
            <a:endCxn id="300" idx="6"/>
          </p:cNvCxnSpPr>
          <p:nvPr/>
        </p:nvCxnSpPr>
        <p:spPr bwMode="auto">
          <a:xfrm rot="5400000">
            <a:off x="4965845" y="4382197"/>
            <a:ext cx="1482488" cy="1145557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07" name="コネクタ: カギ線 29">
            <a:extLst>
              <a:ext uri="{FF2B5EF4-FFF2-40B4-BE49-F238E27FC236}">
                <a16:creationId xmlns:a16="http://schemas.microsoft.com/office/drawing/2014/main" id="{DBE0F78D-7B63-2D21-B692-9987105B51F6}"/>
              </a:ext>
            </a:extLst>
          </p:cNvPr>
          <p:cNvCxnSpPr>
            <a:cxnSpLocks/>
            <a:stCxn id="294" idx="4"/>
            <a:endCxn id="301" idx="6"/>
          </p:cNvCxnSpPr>
          <p:nvPr/>
        </p:nvCxnSpPr>
        <p:spPr bwMode="auto">
          <a:xfrm rot="5400000">
            <a:off x="4985779" y="4362263"/>
            <a:ext cx="1707893" cy="1410829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08" name="Picture 44" descr="C:\Users\a-nagata.HDC\Documents\Documents\NII-FJL\1Userver.jpg">
            <a:extLst>
              <a:ext uri="{FF2B5EF4-FFF2-40B4-BE49-F238E27FC236}">
                <a16:creationId xmlns:a16="http://schemas.microsoft.com/office/drawing/2014/main" id="{9F53EFE7-F810-C1A9-0808-A6A7CDAC1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9" b="88350" l="0" r="95238">
                        <a14:foregroundMark x1="17007" y1="28155" x2="76190" y2="29126"/>
                        <a14:foregroundMark x1="76190" y1="29126" x2="12245" y2="37864"/>
                        <a14:foregroundMark x1="12245" y1="37864" x2="4082" y2="32039"/>
                        <a14:foregroundMark x1="2041" y1="49515" x2="55782" y2="91262"/>
                        <a14:foregroundMark x1="55782" y1="91262" x2="49660" y2="8738"/>
                        <a14:foregroundMark x1="49660" y1="8738" x2="0" y2="56311"/>
                        <a14:foregroundMark x1="0" y1="56311" x2="0" y2="54369"/>
                        <a14:foregroundMark x1="95238" y1="41748" x2="90476" y2="475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83" y="3922076"/>
            <a:ext cx="820707" cy="576062"/>
          </a:xfrm>
          <a:prstGeom prst="rect">
            <a:avLst/>
          </a:prstGeom>
          <a:solidFill>
            <a:srgbClr val="CCFFCC"/>
          </a:solidFill>
          <a:ln>
            <a:noFill/>
          </a:ln>
        </p:spPr>
      </p:pic>
      <p:sp>
        <p:nvSpPr>
          <p:cNvPr id="309" name="テキスト ボックス 308">
            <a:extLst>
              <a:ext uri="{FF2B5EF4-FFF2-40B4-BE49-F238E27FC236}">
                <a16:creationId xmlns:a16="http://schemas.microsoft.com/office/drawing/2014/main" id="{1A299145-6847-304D-486E-292FC39F3BC6}"/>
              </a:ext>
            </a:extLst>
          </p:cNvPr>
          <p:cNvSpPr txBox="1"/>
          <p:nvPr/>
        </p:nvSpPr>
        <p:spPr>
          <a:xfrm>
            <a:off x="343128" y="4014273"/>
            <a:ext cx="527709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hping1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10" name="楕円 32">
            <a:extLst>
              <a:ext uri="{FF2B5EF4-FFF2-40B4-BE49-F238E27FC236}">
                <a16:creationId xmlns:a16="http://schemas.microsoft.com/office/drawing/2014/main" id="{6B46F87D-88F8-3950-2918-AE3141DA13F3}"/>
              </a:ext>
            </a:extLst>
          </p:cNvPr>
          <p:cNvSpPr/>
          <p:nvPr/>
        </p:nvSpPr>
        <p:spPr bwMode="auto">
          <a:xfrm>
            <a:off x="906003" y="4159968"/>
            <a:ext cx="159420" cy="1594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cxnSp>
        <p:nvCxnSpPr>
          <p:cNvPr id="311" name="直線コネクタ 310">
            <a:extLst>
              <a:ext uri="{FF2B5EF4-FFF2-40B4-BE49-F238E27FC236}">
                <a16:creationId xmlns:a16="http://schemas.microsoft.com/office/drawing/2014/main" id="{96421485-0A99-51E3-CDD9-7818912A3326}"/>
              </a:ext>
            </a:extLst>
          </p:cNvPr>
          <p:cNvCxnSpPr>
            <a:cxnSpLocks/>
            <a:stCxn id="310" idx="6"/>
            <a:endCxn id="359" idx="2"/>
          </p:cNvCxnSpPr>
          <p:nvPr/>
        </p:nvCxnSpPr>
        <p:spPr bwMode="auto">
          <a:xfrm>
            <a:off x="1065423" y="4239678"/>
            <a:ext cx="132057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2" name="テキスト ボックス 311">
            <a:extLst>
              <a:ext uri="{FF2B5EF4-FFF2-40B4-BE49-F238E27FC236}">
                <a16:creationId xmlns:a16="http://schemas.microsoft.com/office/drawing/2014/main" id="{252A973E-236D-BC5B-B293-B2267BE05F45}"/>
              </a:ext>
            </a:extLst>
          </p:cNvPr>
          <p:cNvSpPr txBox="1"/>
          <p:nvPr/>
        </p:nvSpPr>
        <p:spPr>
          <a:xfrm>
            <a:off x="1836578" y="4297715"/>
            <a:ext cx="549293" cy="14262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xe-5/0/0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13" name="テキスト ボックス 312">
            <a:extLst>
              <a:ext uri="{FF2B5EF4-FFF2-40B4-BE49-F238E27FC236}">
                <a16:creationId xmlns:a16="http://schemas.microsoft.com/office/drawing/2014/main" id="{D072BC14-A8F0-48BE-CFC1-1B784948EF1A}"/>
              </a:ext>
            </a:extLst>
          </p:cNvPr>
          <p:cNvSpPr txBox="1"/>
          <p:nvPr/>
        </p:nvSpPr>
        <p:spPr>
          <a:xfrm>
            <a:off x="2591938" y="3141005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nii-RM1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(MX960)</a:t>
            </a:r>
            <a:endParaRPr kumimoji="1" lang="ja-JP" alt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14" name="テキスト ボックス 313">
            <a:extLst>
              <a:ext uri="{FF2B5EF4-FFF2-40B4-BE49-F238E27FC236}">
                <a16:creationId xmlns:a16="http://schemas.microsoft.com/office/drawing/2014/main" id="{7692CAB9-3B00-9EEC-E693-19052008DB00}"/>
              </a:ext>
            </a:extLst>
          </p:cNvPr>
          <p:cNvSpPr txBox="1"/>
          <p:nvPr/>
        </p:nvSpPr>
        <p:spPr>
          <a:xfrm>
            <a:off x="6057945" y="3198360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nii-RM2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(MX960)</a:t>
            </a:r>
            <a:endParaRPr kumimoji="1" lang="ja-JP" alt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15" name="テキスト ボックス 314">
            <a:extLst>
              <a:ext uri="{FF2B5EF4-FFF2-40B4-BE49-F238E27FC236}">
                <a16:creationId xmlns:a16="http://schemas.microsoft.com/office/drawing/2014/main" id="{EEE02D26-20C0-80DC-3F08-0B6FA00E84F1}"/>
              </a:ext>
            </a:extLst>
          </p:cNvPr>
          <p:cNvSpPr txBox="1"/>
          <p:nvPr/>
        </p:nvSpPr>
        <p:spPr>
          <a:xfrm>
            <a:off x="4357463" y="6108327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nii-RM3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(MX480)</a:t>
            </a:r>
            <a:endParaRPr kumimoji="1" lang="ja-JP" alt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316" name="直線コネクタ 315">
            <a:extLst>
              <a:ext uri="{FF2B5EF4-FFF2-40B4-BE49-F238E27FC236}">
                <a16:creationId xmlns:a16="http://schemas.microsoft.com/office/drawing/2014/main" id="{209FB675-0024-D384-B5D0-11EC86E6C726}"/>
              </a:ext>
            </a:extLst>
          </p:cNvPr>
          <p:cNvCxnSpPr>
            <a:cxnSpLocks/>
            <a:stCxn id="359" idx="4"/>
            <a:endCxn id="312" idx="3"/>
          </p:cNvCxnSpPr>
          <p:nvPr/>
        </p:nvCxnSpPr>
        <p:spPr bwMode="auto">
          <a:xfrm flipH="1">
            <a:off x="2385871" y="4319388"/>
            <a:ext cx="79835" cy="4963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7" name="直線コネクタ 316">
            <a:extLst>
              <a:ext uri="{FF2B5EF4-FFF2-40B4-BE49-F238E27FC236}">
                <a16:creationId xmlns:a16="http://schemas.microsoft.com/office/drawing/2014/main" id="{797891DC-D29C-D386-8E5D-13CFED72842F}"/>
              </a:ext>
            </a:extLst>
          </p:cNvPr>
          <p:cNvCxnSpPr>
            <a:cxnSpLocks/>
            <a:stCxn id="360" idx="1"/>
            <a:endCxn id="318" idx="2"/>
          </p:cNvCxnSpPr>
          <p:nvPr/>
        </p:nvCxnSpPr>
        <p:spPr bwMode="auto">
          <a:xfrm flipH="1" flipV="1">
            <a:off x="2276252" y="3649260"/>
            <a:ext cx="133091" cy="221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8" name="テキスト ボックス 317">
            <a:extLst>
              <a:ext uri="{FF2B5EF4-FFF2-40B4-BE49-F238E27FC236}">
                <a16:creationId xmlns:a16="http://schemas.microsoft.com/office/drawing/2014/main" id="{91DA3AB1-9093-B35E-20CB-3210761A5E65}"/>
              </a:ext>
            </a:extLst>
          </p:cNvPr>
          <p:cNvSpPr txBox="1"/>
          <p:nvPr/>
        </p:nvSpPr>
        <p:spPr>
          <a:xfrm>
            <a:off x="2001605" y="3526149"/>
            <a:ext cx="549293" cy="12311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xe-5/2/0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19" name="テキスト ボックス 318">
            <a:extLst>
              <a:ext uri="{FF2B5EF4-FFF2-40B4-BE49-F238E27FC236}">
                <a16:creationId xmlns:a16="http://schemas.microsoft.com/office/drawing/2014/main" id="{D30F60E0-2300-65BC-EA6C-0057158E96E2}"/>
              </a:ext>
            </a:extLst>
          </p:cNvPr>
          <p:cNvSpPr txBox="1"/>
          <p:nvPr/>
        </p:nvSpPr>
        <p:spPr>
          <a:xfrm>
            <a:off x="2222141" y="4744328"/>
            <a:ext cx="549293" cy="14262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et-7/3/0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20" name="テキスト ボックス 319">
            <a:extLst>
              <a:ext uri="{FF2B5EF4-FFF2-40B4-BE49-F238E27FC236}">
                <a16:creationId xmlns:a16="http://schemas.microsoft.com/office/drawing/2014/main" id="{34292DCB-5DED-E26C-86CD-EEBE2D641EFE}"/>
              </a:ext>
            </a:extLst>
          </p:cNvPr>
          <p:cNvSpPr txBox="1"/>
          <p:nvPr/>
        </p:nvSpPr>
        <p:spPr>
          <a:xfrm>
            <a:off x="3181852" y="4497382"/>
            <a:ext cx="500705" cy="24622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et-5/3/0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(down)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321" name="直線コネクタ 320">
            <a:extLst>
              <a:ext uri="{FF2B5EF4-FFF2-40B4-BE49-F238E27FC236}">
                <a16:creationId xmlns:a16="http://schemas.microsoft.com/office/drawing/2014/main" id="{06CF0226-0B1B-23D6-0002-C10FBE96E693}"/>
              </a:ext>
            </a:extLst>
          </p:cNvPr>
          <p:cNvCxnSpPr>
            <a:cxnSpLocks/>
            <a:stCxn id="288" idx="3"/>
            <a:endCxn id="319" idx="0"/>
          </p:cNvCxnSpPr>
          <p:nvPr/>
        </p:nvCxnSpPr>
        <p:spPr bwMode="auto">
          <a:xfrm flipH="1">
            <a:off x="2496788" y="4499706"/>
            <a:ext cx="241236" cy="24462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2" name="直線コネクタ 321">
            <a:extLst>
              <a:ext uri="{FF2B5EF4-FFF2-40B4-BE49-F238E27FC236}">
                <a16:creationId xmlns:a16="http://schemas.microsoft.com/office/drawing/2014/main" id="{02CA45F8-84D3-3A75-3C91-87481B7173AA}"/>
              </a:ext>
            </a:extLst>
          </p:cNvPr>
          <p:cNvCxnSpPr>
            <a:cxnSpLocks/>
            <a:stCxn id="289" idx="6"/>
            <a:endCxn id="320" idx="0"/>
          </p:cNvCxnSpPr>
          <p:nvPr/>
        </p:nvCxnSpPr>
        <p:spPr bwMode="auto">
          <a:xfrm>
            <a:off x="3139369" y="4443343"/>
            <a:ext cx="292836" cy="5403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3" name="テキスト ボックス 322">
            <a:extLst>
              <a:ext uri="{FF2B5EF4-FFF2-40B4-BE49-F238E27FC236}">
                <a16:creationId xmlns:a16="http://schemas.microsoft.com/office/drawing/2014/main" id="{04A3D660-5A83-1804-BBF7-C91D628E0BD6}"/>
              </a:ext>
            </a:extLst>
          </p:cNvPr>
          <p:cNvSpPr txBox="1"/>
          <p:nvPr/>
        </p:nvSpPr>
        <p:spPr>
          <a:xfrm>
            <a:off x="3496623" y="3489980"/>
            <a:ext cx="549293" cy="14262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et-5/1/0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24" name="テキスト ボックス 323">
            <a:extLst>
              <a:ext uri="{FF2B5EF4-FFF2-40B4-BE49-F238E27FC236}">
                <a16:creationId xmlns:a16="http://schemas.microsoft.com/office/drawing/2014/main" id="{59725B2C-FDDC-3AC1-2C41-7DB5E6390BE5}"/>
              </a:ext>
            </a:extLst>
          </p:cNvPr>
          <p:cNvSpPr txBox="1"/>
          <p:nvPr/>
        </p:nvSpPr>
        <p:spPr>
          <a:xfrm>
            <a:off x="3496623" y="4080800"/>
            <a:ext cx="549293" cy="14262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et-7/1/0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325" name="直線コネクタ 324">
            <a:extLst>
              <a:ext uri="{FF2B5EF4-FFF2-40B4-BE49-F238E27FC236}">
                <a16:creationId xmlns:a16="http://schemas.microsoft.com/office/drawing/2014/main" id="{CD7F57E0-1F1F-EF38-302B-C82C302A4AC7}"/>
              </a:ext>
            </a:extLst>
          </p:cNvPr>
          <p:cNvCxnSpPr>
            <a:cxnSpLocks/>
            <a:stCxn id="291" idx="5"/>
            <a:endCxn id="324" idx="1"/>
          </p:cNvCxnSpPr>
          <p:nvPr/>
        </p:nvCxnSpPr>
        <p:spPr bwMode="auto">
          <a:xfrm>
            <a:off x="3368223" y="4009525"/>
            <a:ext cx="128400" cy="1328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6" name="直線コネクタ 325">
            <a:extLst>
              <a:ext uri="{FF2B5EF4-FFF2-40B4-BE49-F238E27FC236}">
                <a16:creationId xmlns:a16="http://schemas.microsoft.com/office/drawing/2014/main" id="{7A63519B-530A-220F-C048-0A23D05B479C}"/>
              </a:ext>
            </a:extLst>
          </p:cNvPr>
          <p:cNvCxnSpPr>
            <a:cxnSpLocks/>
            <a:stCxn id="290" idx="7"/>
            <a:endCxn id="323" idx="1"/>
          </p:cNvCxnSpPr>
          <p:nvPr/>
        </p:nvCxnSpPr>
        <p:spPr bwMode="auto">
          <a:xfrm flipV="1">
            <a:off x="3368223" y="3551536"/>
            <a:ext cx="128400" cy="11985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7" name="テキスト ボックス 326">
            <a:extLst>
              <a:ext uri="{FF2B5EF4-FFF2-40B4-BE49-F238E27FC236}">
                <a16:creationId xmlns:a16="http://schemas.microsoft.com/office/drawing/2014/main" id="{34CA087A-42BE-3E07-589F-0B328B92954E}"/>
              </a:ext>
            </a:extLst>
          </p:cNvPr>
          <p:cNvSpPr txBox="1"/>
          <p:nvPr/>
        </p:nvSpPr>
        <p:spPr>
          <a:xfrm>
            <a:off x="5187512" y="3489980"/>
            <a:ext cx="549293" cy="14262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et-5/1/0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28" name="テキスト ボックス 327">
            <a:extLst>
              <a:ext uri="{FF2B5EF4-FFF2-40B4-BE49-F238E27FC236}">
                <a16:creationId xmlns:a16="http://schemas.microsoft.com/office/drawing/2014/main" id="{4B57223A-8C98-D86D-B46A-F78786DFE215}"/>
              </a:ext>
            </a:extLst>
          </p:cNvPr>
          <p:cNvSpPr txBox="1"/>
          <p:nvPr/>
        </p:nvSpPr>
        <p:spPr>
          <a:xfrm>
            <a:off x="5187512" y="4080800"/>
            <a:ext cx="549293" cy="14262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et-7/1/0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329" name="直線コネクタ 328">
            <a:extLst>
              <a:ext uri="{FF2B5EF4-FFF2-40B4-BE49-F238E27FC236}">
                <a16:creationId xmlns:a16="http://schemas.microsoft.com/office/drawing/2014/main" id="{EC25D8BB-4970-1F31-1B3C-334A51CF84BD}"/>
              </a:ext>
            </a:extLst>
          </p:cNvPr>
          <p:cNvCxnSpPr>
            <a:cxnSpLocks/>
            <a:stCxn id="328" idx="3"/>
            <a:endCxn id="361" idx="4"/>
          </p:cNvCxnSpPr>
          <p:nvPr/>
        </p:nvCxnSpPr>
        <p:spPr bwMode="auto">
          <a:xfrm flipV="1">
            <a:off x="5736805" y="4032872"/>
            <a:ext cx="214381" cy="10948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0" name="直線コネクタ 329">
            <a:extLst>
              <a:ext uri="{FF2B5EF4-FFF2-40B4-BE49-F238E27FC236}">
                <a16:creationId xmlns:a16="http://schemas.microsoft.com/office/drawing/2014/main" id="{B4D89FF9-A24C-9410-5FC5-2BFC17D3A83E}"/>
              </a:ext>
            </a:extLst>
          </p:cNvPr>
          <p:cNvCxnSpPr>
            <a:cxnSpLocks/>
            <a:stCxn id="327" idx="3"/>
            <a:endCxn id="296" idx="1"/>
          </p:cNvCxnSpPr>
          <p:nvPr/>
        </p:nvCxnSpPr>
        <p:spPr bwMode="auto">
          <a:xfrm>
            <a:off x="5736805" y="3551536"/>
            <a:ext cx="158018" cy="11985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1" name="テキスト ボックス 330">
            <a:extLst>
              <a:ext uri="{FF2B5EF4-FFF2-40B4-BE49-F238E27FC236}">
                <a16:creationId xmlns:a16="http://schemas.microsoft.com/office/drawing/2014/main" id="{DCCC7FE6-3787-2043-4292-4E142CBA8276}"/>
              </a:ext>
            </a:extLst>
          </p:cNvPr>
          <p:cNvSpPr txBox="1"/>
          <p:nvPr/>
        </p:nvSpPr>
        <p:spPr>
          <a:xfrm>
            <a:off x="6970112" y="4263180"/>
            <a:ext cx="549293" cy="14262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xe-7/0/0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332" name="直線コネクタ 331">
            <a:extLst>
              <a:ext uri="{FF2B5EF4-FFF2-40B4-BE49-F238E27FC236}">
                <a16:creationId xmlns:a16="http://schemas.microsoft.com/office/drawing/2014/main" id="{34CDF679-BC7D-85B0-5753-7F7BCD26DA39}"/>
              </a:ext>
            </a:extLst>
          </p:cNvPr>
          <p:cNvCxnSpPr>
            <a:cxnSpLocks/>
            <a:stCxn id="331" idx="1"/>
            <a:endCxn id="295" idx="4"/>
          </p:cNvCxnSpPr>
          <p:nvPr/>
        </p:nvCxnSpPr>
        <p:spPr bwMode="auto">
          <a:xfrm flipH="1" flipV="1">
            <a:off x="6797340" y="4032872"/>
            <a:ext cx="172772" cy="30161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3" name="テキスト ボックス 332">
            <a:extLst>
              <a:ext uri="{FF2B5EF4-FFF2-40B4-BE49-F238E27FC236}">
                <a16:creationId xmlns:a16="http://schemas.microsoft.com/office/drawing/2014/main" id="{8CC0B3CD-28E3-FE8A-E4B4-679592D808EE}"/>
              </a:ext>
            </a:extLst>
          </p:cNvPr>
          <p:cNvSpPr txBox="1"/>
          <p:nvPr/>
        </p:nvSpPr>
        <p:spPr>
          <a:xfrm>
            <a:off x="5717676" y="4497510"/>
            <a:ext cx="549293" cy="24622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et-5/3/0</a:t>
            </a:r>
            <a:b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</a:b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(down)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34" name="テキスト ボックス 333">
            <a:extLst>
              <a:ext uri="{FF2B5EF4-FFF2-40B4-BE49-F238E27FC236}">
                <a16:creationId xmlns:a16="http://schemas.microsoft.com/office/drawing/2014/main" id="{5562F83B-8C74-3128-9246-C5C4BADB8069}"/>
              </a:ext>
            </a:extLst>
          </p:cNvPr>
          <p:cNvSpPr txBox="1"/>
          <p:nvPr/>
        </p:nvSpPr>
        <p:spPr>
          <a:xfrm>
            <a:off x="6677387" y="4626992"/>
            <a:ext cx="549293" cy="14262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et-7/3/0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335" name="直線コネクタ 334">
            <a:extLst>
              <a:ext uri="{FF2B5EF4-FFF2-40B4-BE49-F238E27FC236}">
                <a16:creationId xmlns:a16="http://schemas.microsoft.com/office/drawing/2014/main" id="{E0D229EF-7554-70F3-211E-A8932905BC8B}"/>
              </a:ext>
            </a:extLst>
          </p:cNvPr>
          <p:cNvCxnSpPr>
            <a:cxnSpLocks/>
            <a:stCxn id="293" idx="3"/>
            <a:endCxn id="333" idx="0"/>
          </p:cNvCxnSpPr>
          <p:nvPr/>
        </p:nvCxnSpPr>
        <p:spPr bwMode="auto">
          <a:xfrm flipH="1">
            <a:off x="5992323" y="4190384"/>
            <a:ext cx="231181" cy="30712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6" name="直線コネクタ 335">
            <a:extLst>
              <a:ext uri="{FF2B5EF4-FFF2-40B4-BE49-F238E27FC236}">
                <a16:creationId xmlns:a16="http://schemas.microsoft.com/office/drawing/2014/main" id="{AFEDDEC5-F715-822C-3225-FB97B767D72E}"/>
              </a:ext>
            </a:extLst>
          </p:cNvPr>
          <p:cNvCxnSpPr>
            <a:cxnSpLocks/>
            <a:stCxn id="294" idx="5"/>
            <a:endCxn id="334" idx="0"/>
          </p:cNvCxnSpPr>
          <p:nvPr/>
        </p:nvCxnSpPr>
        <p:spPr bwMode="auto">
          <a:xfrm>
            <a:off x="6601502" y="4190384"/>
            <a:ext cx="350532" cy="43660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7" name="テキスト ボックス 336">
            <a:extLst>
              <a:ext uri="{FF2B5EF4-FFF2-40B4-BE49-F238E27FC236}">
                <a16:creationId xmlns:a16="http://schemas.microsoft.com/office/drawing/2014/main" id="{F9669BB1-CEE3-FC1B-7BE1-CDAF45A8D3DA}"/>
              </a:ext>
            </a:extLst>
          </p:cNvPr>
          <p:cNvSpPr txBox="1"/>
          <p:nvPr/>
        </p:nvSpPr>
        <p:spPr>
          <a:xfrm>
            <a:off x="3443862" y="6062653"/>
            <a:ext cx="549293" cy="14262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et-5/1/0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338" name="直線コネクタ 337">
            <a:extLst>
              <a:ext uri="{FF2B5EF4-FFF2-40B4-BE49-F238E27FC236}">
                <a16:creationId xmlns:a16="http://schemas.microsoft.com/office/drawing/2014/main" id="{53C81BA3-D837-4441-46E8-F6081282CF83}"/>
              </a:ext>
            </a:extLst>
          </p:cNvPr>
          <p:cNvCxnSpPr>
            <a:cxnSpLocks/>
            <a:stCxn id="298" idx="1"/>
            <a:endCxn id="375" idx="2"/>
          </p:cNvCxnSpPr>
          <p:nvPr/>
        </p:nvCxnSpPr>
        <p:spPr bwMode="auto">
          <a:xfrm flipV="1">
            <a:off x="4128335" y="5434157"/>
            <a:ext cx="139914" cy="2056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9" name="直線コネクタ 338">
            <a:extLst>
              <a:ext uri="{FF2B5EF4-FFF2-40B4-BE49-F238E27FC236}">
                <a16:creationId xmlns:a16="http://schemas.microsoft.com/office/drawing/2014/main" id="{87F70F7B-C96D-E926-AA49-5D0481AD2E0C}"/>
              </a:ext>
            </a:extLst>
          </p:cNvPr>
          <p:cNvCxnSpPr>
            <a:cxnSpLocks/>
            <a:stCxn id="299" idx="4"/>
            <a:endCxn id="337" idx="3"/>
          </p:cNvCxnSpPr>
          <p:nvPr/>
        </p:nvCxnSpPr>
        <p:spPr bwMode="auto">
          <a:xfrm flipH="1">
            <a:off x="3993155" y="6001334"/>
            <a:ext cx="191543" cy="1228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0" name="テキスト ボックス 339">
            <a:extLst>
              <a:ext uri="{FF2B5EF4-FFF2-40B4-BE49-F238E27FC236}">
                <a16:creationId xmlns:a16="http://schemas.microsoft.com/office/drawing/2014/main" id="{2C1B795E-6B53-3717-B181-3FAE00C1390C}"/>
              </a:ext>
            </a:extLst>
          </p:cNvPr>
          <p:cNvSpPr txBox="1"/>
          <p:nvPr/>
        </p:nvSpPr>
        <p:spPr>
          <a:xfrm>
            <a:off x="5300363" y="5399068"/>
            <a:ext cx="549293" cy="24622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et-4/3/0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(down)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41" name="テキスト ボックス 340">
            <a:extLst>
              <a:ext uri="{FF2B5EF4-FFF2-40B4-BE49-F238E27FC236}">
                <a16:creationId xmlns:a16="http://schemas.microsoft.com/office/drawing/2014/main" id="{1D14D43C-C79E-F791-D04D-9FD2F8E82552}"/>
              </a:ext>
            </a:extLst>
          </p:cNvPr>
          <p:cNvSpPr txBox="1"/>
          <p:nvPr/>
        </p:nvSpPr>
        <p:spPr>
          <a:xfrm>
            <a:off x="5300362" y="6062653"/>
            <a:ext cx="549293" cy="14262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et-5/3/0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342" name="直線コネクタ 341">
            <a:extLst>
              <a:ext uri="{FF2B5EF4-FFF2-40B4-BE49-F238E27FC236}">
                <a16:creationId xmlns:a16="http://schemas.microsoft.com/office/drawing/2014/main" id="{16241E32-4056-05D4-B0F3-6DB4C9C7D563}"/>
              </a:ext>
            </a:extLst>
          </p:cNvPr>
          <p:cNvCxnSpPr>
            <a:cxnSpLocks/>
            <a:stCxn id="300" idx="7"/>
            <a:endCxn id="340" idx="1"/>
          </p:cNvCxnSpPr>
          <p:nvPr/>
        </p:nvCxnSpPr>
        <p:spPr bwMode="auto">
          <a:xfrm flipV="1">
            <a:off x="5110963" y="5522179"/>
            <a:ext cx="189400" cy="11767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3" name="直線コネクタ 342">
            <a:extLst>
              <a:ext uri="{FF2B5EF4-FFF2-40B4-BE49-F238E27FC236}">
                <a16:creationId xmlns:a16="http://schemas.microsoft.com/office/drawing/2014/main" id="{BAFB4B8C-24E9-9F1A-848B-5042B0A82F3E}"/>
              </a:ext>
            </a:extLst>
          </p:cNvPr>
          <p:cNvCxnSpPr>
            <a:cxnSpLocks/>
            <a:stCxn id="301" idx="5"/>
            <a:endCxn id="341" idx="1"/>
          </p:cNvCxnSpPr>
          <p:nvPr/>
        </p:nvCxnSpPr>
        <p:spPr bwMode="auto">
          <a:xfrm>
            <a:off x="5110963" y="5977987"/>
            <a:ext cx="189399" cy="14622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4" name="正方形/長方形 343">
            <a:extLst>
              <a:ext uri="{FF2B5EF4-FFF2-40B4-BE49-F238E27FC236}">
                <a16:creationId xmlns:a16="http://schemas.microsoft.com/office/drawing/2014/main" id="{5AF14A5B-4AD0-9A92-BDA8-4649F444DA26}"/>
              </a:ext>
            </a:extLst>
          </p:cNvPr>
          <p:cNvSpPr/>
          <p:nvPr/>
        </p:nvSpPr>
        <p:spPr bwMode="auto">
          <a:xfrm>
            <a:off x="1381739" y="3150707"/>
            <a:ext cx="320292" cy="1525431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345" name="テキスト ボックス 344">
            <a:extLst>
              <a:ext uri="{FF2B5EF4-FFF2-40B4-BE49-F238E27FC236}">
                <a16:creationId xmlns:a16="http://schemas.microsoft.com/office/drawing/2014/main" id="{E3D3C8DE-22BA-0754-648C-A59A78828579}"/>
              </a:ext>
            </a:extLst>
          </p:cNvPr>
          <p:cNvSpPr txBox="1"/>
          <p:nvPr/>
        </p:nvSpPr>
        <p:spPr>
          <a:xfrm>
            <a:off x="1261136" y="4696703"/>
            <a:ext cx="649537" cy="153888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>
            <a:defPPr>
              <a:defRPr lang="ja-JP"/>
            </a:defPPr>
            <a:lvl1pPr lvl="0"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ex4300</a:t>
            </a:r>
            <a:endParaRPr kumimoji="1" lang="ja-JP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46" name="正方形/長方形 345">
            <a:extLst>
              <a:ext uri="{FF2B5EF4-FFF2-40B4-BE49-F238E27FC236}">
                <a16:creationId xmlns:a16="http://schemas.microsoft.com/office/drawing/2014/main" id="{06E9056E-9F92-0FE4-5590-0F1EBF02CBAF}"/>
              </a:ext>
            </a:extLst>
          </p:cNvPr>
          <p:cNvSpPr/>
          <p:nvPr/>
        </p:nvSpPr>
        <p:spPr>
          <a:xfrm>
            <a:off x="2303677" y="2250202"/>
            <a:ext cx="342008" cy="161583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eno5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47" name="テキスト ボックス 346">
            <a:extLst>
              <a:ext uri="{FF2B5EF4-FFF2-40B4-BE49-F238E27FC236}">
                <a16:creationId xmlns:a16="http://schemas.microsoft.com/office/drawing/2014/main" id="{93CF5967-BBB3-A916-046B-232C1A4718AD}"/>
              </a:ext>
            </a:extLst>
          </p:cNvPr>
          <p:cNvSpPr txBox="1"/>
          <p:nvPr/>
        </p:nvSpPr>
        <p:spPr>
          <a:xfrm>
            <a:off x="2516096" y="1529988"/>
            <a:ext cx="418952" cy="27699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none" lIns="36000" tIns="0" rIns="3600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VM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(</a:t>
            </a:r>
            <a:r>
              <a:rPr kumimoji="0" lang="en-US" altLang="ja-JP" sz="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vNTD</a:t>
            </a: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)</a:t>
            </a:r>
            <a:endParaRPr kumimoji="0" lang="ja-JP" alt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Arial"/>
            </a:endParaRPr>
          </a:p>
        </p:txBody>
      </p:sp>
      <p:sp>
        <p:nvSpPr>
          <p:cNvPr id="348" name="テキスト ボックス 347">
            <a:extLst>
              <a:ext uri="{FF2B5EF4-FFF2-40B4-BE49-F238E27FC236}">
                <a16:creationId xmlns:a16="http://schemas.microsoft.com/office/drawing/2014/main" id="{69AE9694-BA12-570E-1FFB-D49BC7180AD2}"/>
              </a:ext>
            </a:extLst>
          </p:cNvPr>
          <p:cNvSpPr txBox="1"/>
          <p:nvPr/>
        </p:nvSpPr>
        <p:spPr>
          <a:xfrm>
            <a:off x="3035723" y="1539939"/>
            <a:ext cx="418952" cy="27699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none" lIns="36000" tIns="0" rIns="3600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VM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(</a:t>
            </a:r>
            <a:r>
              <a:rPr kumimoji="0" lang="en-US" altLang="ja-JP" sz="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vCMS</a:t>
            </a: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)</a:t>
            </a:r>
            <a:endParaRPr kumimoji="0" lang="ja-JP" alt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Arial"/>
            </a:endParaRPr>
          </a:p>
        </p:txBody>
      </p:sp>
      <p:sp>
        <p:nvSpPr>
          <p:cNvPr id="349" name="テキスト ボックス 348">
            <a:extLst>
              <a:ext uri="{FF2B5EF4-FFF2-40B4-BE49-F238E27FC236}">
                <a16:creationId xmlns:a16="http://schemas.microsoft.com/office/drawing/2014/main" id="{E9F7E0FC-0034-5C1A-50E6-8252D5BF09DE}"/>
              </a:ext>
            </a:extLst>
          </p:cNvPr>
          <p:cNvSpPr txBox="1"/>
          <p:nvPr/>
        </p:nvSpPr>
        <p:spPr>
          <a:xfrm>
            <a:off x="3551261" y="1549635"/>
            <a:ext cx="418952" cy="27699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none" lIns="36000" tIns="0" rIns="3600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VM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(</a:t>
            </a:r>
            <a:r>
              <a:rPr kumimoji="0" lang="en-US" altLang="ja-JP" sz="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vSWA</a:t>
            </a: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)</a:t>
            </a:r>
            <a:endParaRPr kumimoji="0" lang="ja-JP" alt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Arial"/>
            </a:endParaRPr>
          </a:p>
        </p:txBody>
      </p:sp>
      <p:cxnSp>
        <p:nvCxnSpPr>
          <p:cNvPr id="350" name="コネクタ: カギ線 72">
            <a:extLst>
              <a:ext uri="{FF2B5EF4-FFF2-40B4-BE49-F238E27FC236}">
                <a16:creationId xmlns:a16="http://schemas.microsoft.com/office/drawing/2014/main" id="{A59F95BF-FA62-88DA-439E-A595F54FFB0B}"/>
              </a:ext>
            </a:extLst>
          </p:cNvPr>
          <p:cNvCxnSpPr>
            <a:cxnSpLocks/>
            <a:stCxn id="347" idx="2"/>
            <a:endCxn id="386" idx="0"/>
          </p:cNvCxnSpPr>
          <p:nvPr/>
        </p:nvCxnSpPr>
        <p:spPr bwMode="auto">
          <a:xfrm rot="5400000">
            <a:off x="2486536" y="1795133"/>
            <a:ext cx="227183" cy="250891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351" name="矢印: 右 73">
            <a:extLst>
              <a:ext uri="{FF2B5EF4-FFF2-40B4-BE49-F238E27FC236}">
                <a16:creationId xmlns:a16="http://schemas.microsoft.com/office/drawing/2014/main" id="{5B2A2059-181A-2695-C557-FEB6CC588DB0}"/>
              </a:ext>
            </a:extLst>
          </p:cNvPr>
          <p:cNvSpPr/>
          <p:nvPr/>
        </p:nvSpPr>
        <p:spPr bwMode="auto">
          <a:xfrm rot="16200000">
            <a:off x="2064317" y="3191520"/>
            <a:ext cx="419443" cy="175344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352" name="フリーフォーム: 図形 74">
            <a:extLst>
              <a:ext uri="{FF2B5EF4-FFF2-40B4-BE49-F238E27FC236}">
                <a16:creationId xmlns:a16="http://schemas.microsoft.com/office/drawing/2014/main" id="{D2E3667E-B019-CD1B-D60D-A93ACC489AFC}"/>
              </a:ext>
            </a:extLst>
          </p:cNvPr>
          <p:cNvSpPr/>
          <p:nvPr/>
        </p:nvSpPr>
        <p:spPr>
          <a:xfrm>
            <a:off x="3845818" y="1918312"/>
            <a:ext cx="774550" cy="3533822"/>
          </a:xfrm>
          <a:custGeom>
            <a:avLst/>
            <a:gdLst>
              <a:gd name="connsiteX0" fmla="*/ 18662 w 18662"/>
              <a:gd name="connsiteY0" fmla="*/ 1651518 h 1651518"/>
              <a:gd name="connsiteX1" fmla="*/ 0 w 18662"/>
              <a:gd name="connsiteY1" fmla="*/ 0 h 1651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662" h="1651518">
                <a:moveTo>
                  <a:pt x="18662" y="1651518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9966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353" name="コネクタ: カギ線 75">
            <a:extLst>
              <a:ext uri="{FF2B5EF4-FFF2-40B4-BE49-F238E27FC236}">
                <a16:creationId xmlns:a16="http://schemas.microsoft.com/office/drawing/2014/main" id="{64AAA423-46AE-BB7D-F2B9-88F1ABB3F23A}"/>
              </a:ext>
            </a:extLst>
          </p:cNvPr>
          <p:cNvCxnSpPr>
            <a:cxnSpLocks/>
            <a:stCxn id="346" idx="2"/>
            <a:endCxn id="360" idx="2"/>
          </p:cNvCxnSpPr>
          <p:nvPr/>
        </p:nvCxnSpPr>
        <p:spPr bwMode="auto">
          <a:xfrm rot="5400000">
            <a:off x="1772353" y="3025429"/>
            <a:ext cx="1315972" cy="88685"/>
          </a:xfrm>
          <a:prstGeom prst="bentConnector4">
            <a:avLst>
              <a:gd name="adj1" fmla="val 46971"/>
              <a:gd name="adj2" fmla="val 357766"/>
            </a:avLst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354" name="フリーフォーム: 図形 76">
            <a:extLst>
              <a:ext uri="{FF2B5EF4-FFF2-40B4-BE49-F238E27FC236}">
                <a16:creationId xmlns:a16="http://schemas.microsoft.com/office/drawing/2014/main" id="{E70CD875-D64F-BDBE-2797-A5E3302BEC5A}"/>
              </a:ext>
            </a:extLst>
          </p:cNvPr>
          <p:cNvSpPr/>
          <p:nvPr/>
        </p:nvSpPr>
        <p:spPr>
          <a:xfrm flipH="1">
            <a:off x="3188670" y="1918312"/>
            <a:ext cx="550145" cy="1425973"/>
          </a:xfrm>
          <a:custGeom>
            <a:avLst/>
            <a:gdLst>
              <a:gd name="connsiteX0" fmla="*/ 18662 w 18662"/>
              <a:gd name="connsiteY0" fmla="*/ 1651518 h 1651518"/>
              <a:gd name="connsiteX1" fmla="*/ 0 w 18662"/>
              <a:gd name="connsiteY1" fmla="*/ 0 h 1651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662" h="1651518">
                <a:moveTo>
                  <a:pt x="18662" y="1651518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9966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55" name="フリーフォーム: 図形 77">
            <a:extLst>
              <a:ext uri="{FF2B5EF4-FFF2-40B4-BE49-F238E27FC236}">
                <a16:creationId xmlns:a16="http://schemas.microsoft.com/office/drawing/2014/main" id="{5FECEC03-C396-BD09-A75C-524AE5C1E213}"/>
              </a:ext>
            </a:extLst>
          </p:cNvPr>
          <p:cNvSpPr/>
          <p:nvPr/>
        </p:nvSpPr>
        <p:spPr>
          <a:xfrm>
            <a:off x="3964076" y="1906343"/>
            <a:ext cx="2093021" cy="1621179"/>
          </a:xfrm>
          <a:custGeom>
            <a:avLst/>
            <a:gdLst>
              <a:gd name="connsiteX0" fmla="*/ 18662 w 18662"/>
              <a:gd name="connsiteY0" fmla="*/ 1651518 h 1651518"/>
              <a:gd name="connsiteX1" fmla="*/ 0 w 18662"/>
              <a:gd name="connsiteY1" fmla="*/ 0 h 1651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662" h="1651518">
                <a:moveTo>
                  <a:pt x="18662" y="1651518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9966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56" name="フリーフォーム: 図形 78">
            <a:extLst>
              <a:ext uri="{FF2B5EF4-FFF2-40B4-BE49-F238E27FC236}">
                <a16:creationId xmlns:a16="http://schemas.microsoft.com/office/drawing/2014/main" id="{A2F70504-CE34-3F28-6B97-64E57A78D5AA}"/>
              </a:ext>
            </a:extLst>
          </p:cNvPr>
          <p:cNvSpPr/>
          <p:nvPr/>
        </p:nvSpPr>
        <p:spPr>
          <a:xfrm>
            <a:off x="4138933" y="1778469"/>
            <a:ext cx="1888734" cy="1526846"/>
          </a:xfrm>
          <a:custGeom>
            <a:avLst/>
            <a:gdLst>
              <a:gd name="connsiteX0" fmla="*/ 18662 w 18662"/>
              <a:gd name="connsiteY0" fmla="*/ 1651518 h 1651518"/>
              <a:gd name="connsiteX1" fmla="*/ 0 w 18662"/>
              <a:gd name="connsiteY1" fmla="*/ 0 h 1651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662" h="1651518">
                <a:moveTo>
                  <a:pt x="18662" y="1651518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59" name="楕円 81">
            <a:extLst>
              <a:ext uri="{FF2B5EF4-FFF2-40B4-BE49-F238E27FC236}">
                <a16:creationId xmlns:a16="http://schemas.microsoft.com/office/drawing/2014/main" id="{25153887-F74A-9750-EC0E-C6E8E26261C3}"/>
              </a:ext>
            </a:extLst>
          </p:cNvPr>
          <p:cNvSpPr/>
          <p:nvPr/>
        </p:nvSpPr>
        <p:spPr bwMode="auto">
          <a:xfrm>
            <a:off x="2385996" y="4159968"/>
            <a:ext cx="159420" cy="159420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360" name="楕円 82">
            <a:extLst>
              <a:ext uri="{FF2B5EF4-FFF2-40B4-BE49-F238E27FC236}">
                <a16:creationId xmlns:a16="http://schemas.microsoft.com/office/drawing/2014/main" id="{A369E134-9AAB-8AEF-2C36-5EEA7BD078B9}"/>
              </a:ext>
            </a:extLst>
          </p:cNvPr>
          <p:cNvSpPr/>
          <p:nvPr/>
        </p:nvSpPr>
        <p:spPr bwMode="auto">
          <a:xfrm>
            <a:off x="2385996" y="3648047"/>
            <a:ext cx="159420" cy="1594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361" name="楕円 83">
            <a:extLst>
              <a:ext uri="{FF2B5EF4-FFF2-40B4-BE49-F238E27FC236}">
                <a16:creationId xmlns:a16="http://schemas.microsoft.com/office/drawing/2014/main" id="{673B18D8-0F39-E28F-DCA3-432CFFC6C486}"/>
              </a:ext>
            </a:extLst>
          </p:cNvPr>
          <p:cNvSpPr/>
          <p:nvPr/>
        </p:nvSpPr>
        <p:spPr bwMode="auto">
          <a:xfrm>
            <a:off x="5871476" y="3873452"/>
            <a:ext cx="159420" cy="1594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363" name="フリーフォーム: 図形 85">
            <a:extLst>
              <a:ext uri="{FF2B5EF4-FFF2-40B4-BE49-F238E27FC236}">
                <a16:creationId xmlns:a16="http://schemas.microsoft.com/office/drawing/2014/main" id="{0E82A414-CF00-2502-21D5-8169745F6657}"/>
              </a:ext>
            </a:extLst>
          </p:cNvPr>
          <p:cNvSpPr/>
          <p:nvPr/>
        </p:nvSpPr>
        <p:spPr>
          <a:xfrm>
            <a:off x="3950870" y="1912776"/>
            <a:ext cx="773289" cy="3450020"/>
          </a:xfrm>
          <a:custGeom>
            <a:avLst/>
            <a:gdLst>
              <a:gd name="connsiteX0" fmla="*/ 18662 w 18662"/>
              <a:gd name="connsiteY0" fmla="*/ 1651518 h 1651518"/>
              <a:gd name="connsiteX1" fmla="*/ 0 w 18662"/>
              <a:gd name="connsiteY1" fmla="*/ 0 h 1651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662" h="1651518">
                <a:moveTo>
                  <a:pt x="18662" y="1651518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64" name="フリーフォーム: 図形 86">
            <a:extLst>
              <a:ext uri="{FF2B5EF4-FFF2-40B4-BE49-F238E27FC236}">
                <a16:creationId xmlns:a16="http://schemas.microsoft.com/office/drawing/2014/main" id="{31ECDBA0-3657-D594-0E74-AD1DB167DFDC}"/>
              </a:ext>
            </a:extLst>
          </p:cNvPr>
          <p:cNvSpPr/>
          <p:nvPr/>
        </p:nvSpPr>
        <p:spPr>
          <a:xfrm flipH="1">
            <a:off x="3067580" y="1912776"/>
            <a:ext cx="499595" cy="1268629"/>
          </a:xfrm>
          <a:custGeom>
            <a:avLst/>
            <a:gdLst>
              <a:gd name="connsiteX0" fmla="*/ 18662 w 18662"/>
              <a:gd name="connsiteY0" fmla="*/ 1651518 h 1651518"/>
              <a:gd name="connsiteX1" fmla="*/ 0 w 18662"/>
              <a:gd name="connsiteY1" fmla="*/ 0 h 1651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662" h="1651518">
                <a:moveTo>
                  <a:pt x="18662" y="1651518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65" name="矢印: 右カーブ 87">
            <a:extLst>
              <a:ext uri="{FF2B5EF4-FFF2-40B4-BE49-F238E27FC236}">
                <a16:creationId xmlns:a16="http://schemas.microsoft.com/office/drawing/2014/main" id="{D3977443-5BF8-7412-7BBA-A1D8B8E420E5}"/>
              </a:ext>
            </a:extLst>
          </p:cNvPr>
          <p:cNvSpPr/>
          <p:nvPr/>
        </p:nvSpPr>
        <p:spPr bwMode="auto">
          <a:xfrm flipH="1" flipV="1">
            <a:off x="2583879" y="3726241"/>
            <a:ext cx="180020" cy="288032"/>
          </a:xfrm>
          <a:prstGeom prst="curvedRightArrow">
            <a:avLst>
              <a:gd name="adj1" fmla="val 33602"/>
              <a:gd name="adj2" fmla="val 80000"/>
              <a:gd name="adj3" fmla="val 25000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366" name="テキスト ボックス 365">
            <a:extLst>
              <a:ext uri="{FF2B5EF4-FFF2-40B4-BE49-F238E27FC236}">
                <a16:creationId xmlns:a16="http://schemas.microsoft.com/office/drawing/2014/main" id="{5744C179-BC8A-4D21-3BBD-61FE6C9E8754}"/>
              </a:ext>
            </a:extLst>
          </p:cNvPr>
          <p:cNvSpPr txBox="1"/>
          <p:nvPr/>
        </p:nvSpPr>
        <p:spPr>
          <a:xfrm>
            <a:off x="2737658" y="3866859"/>
            <a:ext cx="451012" cy="107722"/>
          </a:xfrm>
          <a:prstGeom prst="rect">
            <a:avLst/>
          </a:prstGeom>
          <a:solidFill>
            <a:srgbClr val="FFFF00"/>
          </a:solidFill>
        </p:spPr>
        <p:txBody>
          <a:bodyPr wrap="non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 b="0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mirrored</a:t>
            </a:r>
            <a:endParaRPr kumimoji="1" lang="ja-JP" altLang="en-US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67" name="テキスト ボックス 366">
            <a:extLst>
              <a:ext uri="{FF2B5EF4-FFF2-40B4-BE49-F238E27FC236}">
                <a16:creationId xmlns:a16="http://schemas.microsoft.com/office/drawing/2014/main" id="{B83B62F9-9184-F7F3-8C45-7DD1855D031B}"/>
              </a:ext>
            </a:extLst>
          </p:cNvPr>
          <p:cNvSpPr txBox="1"/>
          <p:nvPr/>
        </p:nvSpPr>
        <p:spPr>
          <a:xfrm rot="17610273">
            <a:off x="2768944" y="2370433"/>
            <a:ext cx="873957" cy="253916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telemetry</a:t>
            </a:r>
            <a:endParaRPr kumimoji="1" lang="ja-JP" altLang="en-US" sz="1050" b="1" i="0" u="none" strike="noStrike" kern="1200" cap="none" spc="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68" name="テキスト ボックス 367">
            <a:extLst>
              <a:ext uri="{FF2B5EF4-FFF2-40B4-BE49-F238E27FC236}">
                <a16:creationId xmlns:a16="http://schemas.microsoft.com/office/drawing/2014/main" id="{A86C9B7C-80C6-111C-E15D-7E59F57B5737}"/>
              </a:ext>
            </a:extLst>
          </p:cNvPr>
          <p:cNvSpPr txBox="1"/>
          <p:nvPr/>
        </p:nvSpPr>
        <p:spPr>
          <a:xfrm rot="17280602">
            <a:off x="3246970" y="2508890"/>
            <a:ext cx="723275" cy="253916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FF9966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netconf</a:t>
            </a:r>
            <a:endParaRPr kumimoji="1" lang="en-US" altLang="ja-JP" sz="1050" b="1" i="0" u="none" strike="noStrike" kern="1200" cap="none" spc="0" normalizeH="0" baseline="0" noProof="0" dirty="0">
              <a:ln>
                <a:noFill/>
              </a:ln>
              <a:solidFill>
                <a:srgbClr val="FF9966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69" name="正方形/長方形 368">
            <a:extLst>
              <a:ext uri="{FF2B5EF4-FFF2-40B4-BE49-F238E27FC236}">
                <a16:creationId xmlns:a16="http://schemas.microsoft.com/office/drawing/2014/main" id="{3F169705-E338-D3D5-0F13-6AC7A4A8EBF8}"/>
              </a:ext>
            </a:extLst>
          </p:cNvPr>
          <p:cNvSpPr/>
          <p:nvPr/>
        </p:nvSpPr>
        <p:spPr>
          <a:xfrm>
            <a:off x="2744217" y="2250202"/>
            <a:ext cx="342008" cy="161583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none" lIns="36000" tIns="0" rIns="3600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ゴシック" panose="020B0609070205080204" pitchFamily="49" charset="-128"/>
                <a:ea typeface="Meiryo"/>
                <a:cs typeface="Times New Roman" panose="02020603050405020304" pitchFamily="18" charset="0"/>
              </a:rPr>
              <a:t>eno6</a:t>
            </a:r>
            <a:endParaRPr kumimoji="0" lang="ja-JP" alt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370" name="コネクタ: カギ線 92">
            <a:extLst>
              <a:ext uri="{FF2B5EF4-FFF2-40B4-BE49-F238E27FC236}">
                <a16:creationId xmlns:a16="http://schemas.microsoft.com/office/drawing/2014/main" id="{6A6938B2-0E05-4ACE-2A84-DF638129A111}"/>
              </a:ext>
            </a:extLst>
          </p:cNvPr>
          <p:cNvCxnSpPr>
            <a:cxnSpLocks/>
            <a:stCxn id="369" idx="2"/>
            <a:endCxn id="374" idx="6"/>
          </p:cNvCxnSpPr>
          <p:nvPr/>
        </p:nvCxnSpPr>
        <p:spPr bwMode="auto">
          <a:xfrm rot="16200000" flipH="1">
            <a:off x="4236995" y="1090011"/>
            <a:ext cx="1315972" cy="3959520"/>
          </a:xfrm>
          <a:prstGeom prst="bentConnector4">
            <a:avLst>
              <a:gd name="adj1" fmla="val 46971"/>
              <a:gd name="adj2" fmla="val 105773"/>
            </a:avLst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71" name="コネクタ: カギ線 93">
            <a:extLst>
              <a:ext uri="{FF2B5EF4-FFF2-40B4-BE49-F238E27FC236}">
                <a16:creationId xmlns:a16="http://schemas.microsoft.com/office/drawing/2014/main" id="{2D8877A4-4732-B71B-0E34-9A851F8CEEB1}"/>
              </a:ext>
            </a:extLst>
          </p:cNvPr>
          <p:cNvCxnSpPr>
            <a:cxnSpLocks/>
            <a:stCxn id="347" idx="2"/>
            <a:endCxn id="387" idx="0"/>
          </p:cNvCxnSpPr>
          <p:nvPr/>
        </p:nvCxnSpPr>
        <p:spPr bwMode="auto">
          <a:xfrm rot="16200000" flipH="1">
            <a:off x="2706805" y="1825753"/>
            <a:ext cx="227183" cy="189649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72" name="直線コネクタ 371">
            <a:extLst>
              <a:ext uri="{FF2B5EF4-FFF2-40B4-BE49-F238E27FC236}">
                <a16:creationId xmlns:a16="http://schemas.microsoft.com/office/drawing/2014/main" id="{6CA9F34A-0A2F-B5C8-B05F-BA6664C2C72C}"/>
              </a:ext>
            </a:extLst>
          </p:cNvPr>
          <p:cNvCxnSpPr>
            <a:cxnSpLocks/>
            <a:endCxn id="373" idx="2"/>
          </p:cNvCxnSpPr>
          <p:nvPr/>
        </p:nvCxnSpPr>
        <p:spPr bwMode="auto">
          <a:xfrm>
            <a:off x="1922630" y="3986367"/>
            <a:ext cx="491548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3" name="楕円 95">
            <a:extLst>
              <a:ext uri="{FF2B5EF4-FFF2-40B4-BE49-F238E27FC236}">
                <a16:creationId xmlns:a16="http://schemas.microsoft.com/office/drawing/2014/main" id="{8AE6A6BC-2592-9384-4DB1-84DF5B94BB50}"/>
              </a:ext>
            </a:extLst>
          </p:cNvPr>
          <p:cNvSpPr/>
          <p:nvPr/>
        </p:nvSpPr>
        <p:spPr bwMode="auto">
          <a:xfrm>
            <a:off x="2414178" y="3906657"/>
            <a:ext cx="159420" cy="1594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374" name="楕円 96">
            <a:extLst>
              <a:ext uri="{FF2B5EF4-FFF2-40B4-BE49-F238E27FC236}">
                <a16:creationId xmlns:a16="http://schemas.microsoft.com/office/drawing/2014/main" id="{8FD0EBCE-3AD2-61F7-9E24-0F774B894A66}"/>
              </a:ext>
            </a:extLst>
          </p:cNvPr>
          <p:cNvSpPr/>
          <p:nvPr/>
        </p:nvSpPr>
        <p:spPr bwMode="auto">
          <a:xfrm>
            <a:off x="6715321" y="3648047"/>
            <a:ext cx="159420" cy="1594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375" name="テキスト ボックス 374">
            <a:extLst>
              <a:ext uri="{FF2B5EF4-FFF2-40B4-BE49-F238E27FC236}">
                <a16:creationId xmlns:a16="http://schemas.microsoft.com/office/drawing/2014/main" id="{3A680EFF-749D-083C-7C38-DDC8CFE9191E}"/>
              </a:ext>
            </a:extLst>
          </p:cNvPr>
          <p:cNvSpPr txBox="1"/>
          <p:nvPr/>
        </p:nvSpPr>
        <p:spPr>
          <a:xfrm>
            <a:off x="3993602" y="5187936"/>
            <a:ext cx="549293" cy="24622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et-4/1/0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(down)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76" name="テキスト ボックス 375">
            <a:extLst>
              <a:ext uri="{FF2B5EF4-FFF2-40B4-BE49-F238E27FC236}">
                <a16:creationId xmlns:a16="http://schemas.microsoft.com/office/drawing/2014/main" id="{4D85FFAF-4DFA-B035-233F-16BCE482380A}"/>
              </a:ext>
            </a:extLst>
          </p:cNvPr>
          <p:cNvSpPr txBox="1"/>
          <p:nvPr/>
        </p:nvSpPr>
        <p:spPr>
          <a:xfrm>
            <a:off x="7145261" y="3626490"/>
            <a:ext cx="618798" cy="24622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xe-7/0/1 (9/7 add)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377" name="直線コネクタ 376">
            <a:extLst>
              <a:ext uri="{FF2B5EF4-FFF2-40B4-BE49-F238E27FC236}">
                <a16:creationId xmlns:a16="http://schemas.microsoft.com/office/drawing/2014/main" id="{B591F5C7-6DE2-07D1-8978-A40938CAD17D}"/>
              </a:ext>
            </a:extLst>
          </p:cNvPr>
          <p:cNvCxnSpPr>
            <a:cxnSpLocks/>
            <a:stCxn id="376" idx="1"/>
            <a:endCxn id="374" idx="5"/>
          </p:cNvCxnSpPr>
          <p:nvPr/>
        </p:nvCxnSpPr>
        <p:spPr bwMode="auto">
          <a:xfrm flipH="1">
            <a:off x="6851394" y="3749601"/>
            <a:ext cx="293867" cy="3451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83" name="矢印: 右カーブ 105">
            <a:extLst>
              <a:ext uri="{FF2B5EF4-FFF2-40B4-BE49-F238E27FC236}">
                <a16:creationId xmlns:a16="http://schemas.microsoft.com/office/drawing/2014/main" id="{ED4B83DE-F52F-BEA5-0938-E48DD90A83A3}"/>
              </a:ext>
            </a:extLst>
          </p:cNvPr>
          <p:cNvSpPr/>
          <p:nvPr/>
        </p:nvSpPr>
        <p:spPr bwMode="auto">
          <a:xfrm flipV="1">
            <a:off x="6535301" y="3669195"/>
            <a:ext cx="180020" cy="288032"/>
          </a:xfrm>
          <a:prstGeom prst="curvedRightArrow">
            <a:avLst>
              <a:gd name="adj1" fmla="val 33602"/>
              <a:gd name="adj2" fmla="val 80000"/>
              <a:gd name="adj3" fmla="val 25000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384" name="テキスト ボックス 383">
            <a:extLst>
              <a:ext uri="{FF2B5EF4-FFF2-40B4-BE49-F238E27FC236}">
                <a16:creationId xmlns:a16="http://schemas.microsoft.com/office/drawing/2014/main" id="{387F71D8-D656-8379-1EAB-F74410E5A80B}"/>
              </a:ext>
            </a:extLst>
          </p:cNvPr>
          <p:cNvSpPr txBox="1"/>
          <p:nvPr/>
        </p:nvSpPr>
        <p:spPr>
          <a:xfrm>
            <a:off x="6138213" y="3866859"/>
            <a:ext cx="451012" cy="107722"/>
          </a:xfrm>
          <a:prstGeom prst="rect">
            <a:avLst/>
          </a:prstGeom>
          <a:solidFill>
            <a:srgbClr val="FFFF00"/>
          </a:solidFill>
        </p:spPr>
        <p:txBody>
          <a:bodyPr wrap="non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 b="0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mirrored</a:t>
            </a:r>
            <a:endParaRPr kumimoji="1" lang="ja-JP" altLang="en-US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85" name="矢印: 右 107">
            <a:extLst>
              <a:ext uri="{FF2B5EF4-FFF2-40B4-BE49-F238E27FC236}">
                <a16:creationId xmlns:a16="http://schemas.microsoft.com/office/drawing/2014/main" id="{6CCCC03F-D2A8-2796-58D2-C936E5679883}"/>
              </a:ext>
            </a:extLst>
          </p:cNvPr>
          <p:cNvSpPr/>
          <p:nvPr/>
        </p:nvSpPr>
        <p:spPr bwMode="auto">
          <a:xfrm rot="16200000">
            <a:off x="7063335" y="3200773"/>
            <a:ext cx="419443" cy="175344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386" name="テキスト ボックス 385">
            <a:extLst>
              <a:ext uri="{FF2B5EF4-FFF2-40B4-BE49-F238E27FC236}">
                <a16:creationId xmlns:a16="http://schemas.microsoft.com/office/drawing/2014/main" id="{1BEA4B7C-9F2D-7EC3-A712-FDAFD4CB391A}"/>
              </a:ext>
            </a:extLst>
          </p:cNvPr>
          <p:cNvSpPr txBox="1"/>
          <p:nvPr/>
        </p:nvSpPr>
        <p:spPr>
          <a:xfrm>
            <a:off x="2265205" y="2034170"/>
            <a:ext cx="418952" cy="13849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none" lIns="36000" tIns="0" rIns="3600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xe-1/1</a:t>
            </a:r>
            <a:endParaRPr kumimoji="0" lang="ja-JP" alt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Arial"/>
            </a:endParaRPr>
          </a:p>
        </p:txBody>
      </p:sp>
      <p:sp>
        <p:nvSpPr>
          <p:cNvPr id="387" name="テキスト ボックス 386">
            <a:extLst>
              <a:ext uri="{FF2B5EF4-FFF2-40B4-BE49-F238E27FC236}">
                <a16:creationId xmlns:a16="http://schemas.microsoft.com/office/drawing/2014/main" id="{CBE052DD-57DF-9A22-1585-EE1EE23EE2A3}"/>
              </a:ext>
            </a:extLst>
          </p:cNvPr>
          <p:cNvSpPr txBox="1"/>
          <p:nvPr/>
        </p:nvSpPr>
        <p:spPr>
          <a:xfrm>
            <a:off x="2705745" y="2034170"/>
            <a:ext cx="418952" cy="13849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none" lIns="36000" tIns="0" rIns="3600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Arial"/>
              </a:rPr>
              <a:t>xe-1/2</a:t>
            </a:r>
            <a:endParaRPr kumimoji="0" lang="ja-JP" alt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ゴシック" panose="020B0609070205080204" pitchFamily="49" charset="-128"/>
              <a:ea typeface="ＭＳ ゴシック" panose="020B0609070205080204" pitchFamily="49" charset="-128"/>
              <a:cs typeface="Arial"/>
            </a:endParaRPr>
          </a:p>
        </p:txBody>
      </p:sp>
      <p:cxnSp>
        <p:nvCxnSpPr>
          <p:cNvPr id="388" name="直線コネクタ 387">
            <a:extLst>
              <a:ext uri="{FF2B5EF4-FFF2-40B4-BE49-F238E27FC236}">
                <a16:creationId xmlns:a16="http://schemas.microsoft.com/office/drawing/2014/main" id="{C793299D-EDA4-C8C4-B5A6-87B6D1313C31}"/>
              </a:ext>
            </a:extLst>
          </p:cNvPr>
          <p:cNvCxnSpPr>
            <a:stCxn id="346" idx="0"/>
            <a:endCxn id="386" idx="2"/>
          </p:cNvCxnSpPr>
          <p:nvPr/>
        </p:nvCxnSpPr>
        <p:spPr bwMode="auto">
          <a:xfrm flipV="1">
            <a:off x="2474681" y="2172669"/>
            <a:ext cx="0" cy="77533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89" name="直線コネクタ 388">
            <a:extLst>
              <a:ext uri="{FF2B5EF4-FFF2-40B4-BE49-F238E27FC236}">
                <a16:creationId xmlns:a16="http://schemas.microsoft.com/office/drawing/2014/main" id="{739343C3-20CC-4E1C-3858-5926336CFEA6}"/>
              </a:ext>
            </a:extLst>
          </p:cNvPr>
          <p:cNvCxnSpPr>
            <a:cxnSpLocks/>
            <a:stCxn id="369" idx="0"/>
            <a:endCxn id="387" idx="2"/>
          </p:cNvCxnSpPr>
          <p:nvPr/>
        </p:nvCxnSpPr>
        <p:spPr bwMode="auto">
          <a:xfrm flipV="1">
            <a:off x="2915221" y="2172669"/>
            <a:ext cx="0" cy="77533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390" name="テキスト ボックス 389">
            <a:extLst>
              <a:ext uri="{FF2B5EF4-FFF2-40B4-BE49-F238E27FC236}">
                <a16:creationId xmlns:a16="http://schemas.microsoft.com/office/drawing/2014/main" id="{D9CBA742-9426-8DE1-C217-97109D3237B5}"/>
              </a:ext>
            </a:extLst>
          </p:cNvPr>
          <p:cNvSpPr txBox="1"/>
          <p:nvPr/>
        </p:nvSpPr>
        <p:spPr>
          <a:xfrm>
            <a:off x="8332817" y="3739410"/>
            <a:ext cx="527709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hping2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91" name="楕円 117">
            <a:extLst>
              <a:ext uri="{FF2B5EF4-FFF2-40B4-BE49-F238E27FC236}">
                <a16:creationId xmlns:a16="http://schemas.microsoft.com/office/drawing/2014/main" id="{B8FE9C2E-B6C1-D226-F607-09403727B5F4}"/>
              </a:ext>
            </a:extLst>
          </p:cNvPr>
          <p:cNvSpPr/>
          <p:nvPr/>
        </p:nvSpPr>
        <p:spPr bwMode="auto">
          <a:xfrm>
            <a:off x="900667" y="3150707"/>
            <a:ext cx="159420" cy="1594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cxnSp>
        <p:nvCxnSpPr>
          <p:cNvPr id="392" name="コネクタ: カギ線 118">
            <a:extLst>
              <a:ext uri="{FF2B5EF4-FFF2-40B4-BE49-F238E27FC236}">
                <a16:creationId xmlns:a16="http://schemas.microsoft.com/office/drawing/2014/main" id="{A060B29E-40BF-BFFA-6A3A-6075E7779475}"/>
              </a:ext>
            </a:extLst>
          </p:cNvPr>
          <p:cNvCxnSpPr>
            <a:stCxn id="391" idx="6"/>
            <a:endCxn id="373" idx="2"/>
          </p:cNvCxnSpPr>
          <p:nvPr/>
        </p:nvCxnSpPr>
        <p:spPr bwMode="auto">
          <a:xfrm>
            <a:off x="1060087" y="3230417"/>
            <a:ext cx="1354091" cy="755950"/>
          </a:xfrm>
          <a:prstGeom prst="bentConnector3">
            <a:avLst>
              <a:gd name="adj1" fmla="val 41446"/>
            </a:avLst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3" name="テキスト ボックス 392">
            <a:extLst>
              <a:ext uri="{FF2B5EF4-FFF2-40B4-BE49-F238E27FC236}">
                <a16:creationId xmlns:a16="http://schemas.microsoft.com/office/drawing/2014/main" id="{867C7CCD-7E02-DE05-3FF4-5CD6246C55DB}"/>
              </a:ext>
            </a:extLst>
          </p:cNvPr>
          <p:cNvSpPr txBox="1"/>
          <p:nvPr/>
        </p:nvSpPr>
        <p:spPr>
          <a:xfrm>
            <a:off x="1884762" y="3864992"/>
            <a:ext cx="549293" cy="12311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xe-5/0/1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395" name="矢印: 右カーブ 121">
            <a:extLst>
              <a:ext uri="{FF2B5EF4-FFF2-40B4-BE49-F238E27FC236}">
                <a16:creationId xmlns:a16="http://schemas.microsoft.com/office/drawing/2014/main" id="{E00FE889-29AA-067A-F3CE-4EFA0C1D70F0}"/>
              </a:ext>
            </a:extLst>
          </p:cNvPr>
          <p:cNvSpPr/>
          <p:nvPr/>
        </p:nvSpPr>
        <p:spPr bwMode="auto">
          <a:xfrm flipH="1" flipV="1">
            <a:off x="2583879" y="3658891"/>
            <a:ext cx="162210" cy="625064"/>
          </a:xfrm>
          <a:prstGeom prst="curvedRightArrow">
            <a:avLst>
              <a:gd name="adj1" fmla="val 33602"/>
              <a:gd name="adj2" fmla="val 80000"/>
              <a:gd name="adj3" fmla="val 25000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cxnSp>
        <p:nvCxnSpPr>
          <p:cNvPr id="397" name="直線コネクタ 396">
            <a:extLst>
              <a:ext uri="{FF2B5EF4-FFF2-40B4-BE49-F238E27FC236}">
                <a16:creationId xmlns:a16="http://schemas.microsoft.com/office/drawing/2014/main" id="{3606B50C-73EF-2D0E-ACB7-1F6FDD227390}"/>
              </a:ext>
            </a:extLst>
          </p:cNvPr>
          <p:cNvCxnSpPr>
            <a:cxnSpLocks/>
            <a:stCxn id="295" idx="6"/>
            <a:endCxn id="399" idx="2"/>
          </p:cNvCxnSpPr>
          <p:nvPr/>
        </p:nvCxnSpPr>
        <p:spPr bwMode="auto">
          <a:xfrm>
            <a:off x="6877050" y="3953162"/>
            <a:ext cx="126253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9" name="楕円 133">
            <a:extLst>
              <a:ext uri="{FF2B5EF4-FFF2-40B4-BE49-F238E27FC236}">
                <a16:creationId xmlns:a16="http://schemas.microsoft.com/office/drawing/2014/main" id="{F4A9B8B2-4215-588C-C462-A5FD3F571C0F}"/>
              </a:ext>
            </a:extLst>
          </p:cNvPr>
          <p:cNvSpPr/>
          <p:nvPr/>
        </p:nvSpPr>
        <p:spPr bwMode="auto">
          <a:xfrm>
            <a:off x="8139580" y="3873452"/>
            <a:ext cx="159420" cy="1594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400" name="正方形/長方形 399">
            <a:extLst>
              <a:ext uri="{FF2B5EF4-FFF2-40B4-BE49-F238E27FC236}">
                <a16:creationId xmlns:a16="http://schemas.microsoft.com/office/drawing/2014/main" id="{E892F0A0-D628-1013-73FC-6440B6EF726F}"/>
              </a:ext>
            </a:extLst>
          </p:cNvPr>
          <p:cNvSpPr/>
          <p:nvPr/>
        </p:nvSpPr>
        <p:spPr bwMode="auto">
          <a:xfrm>
            <a:off x="7711469" y="3150707"/>
            <a:ext cx="263588" cy="1525431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401" name="テキスト ボックス 400">
            <a:extLst>
              <a:ext uri="{FF2B5EF4-FFF2-40B4-BE49-F238E27FC236}">
                <a16:creationId xmlns:a16="http://schemas.microsoft.com/office/drawing/2014/main" id="{812D319B-468D-164C-4406-E0CE9D46265F}"/>
              </a:ext>
            </a:extLst>
          </p:cNvPr>
          <p:cNvSpPr txBox="1"/>
          <p:nvPr/>
        </p:nvSpPr>
        <p:spPr>
          <a:xfrm>
            <a:off x="7590866" y="4696703"/>
            <a:ext cx="649537" cy="153888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>
            <a:defPPr>
              <a:defRPr lang="ja-JP"/>
            </a:defPPr>
            <a:lvl1pPr lvl="0"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ex4300</a:t>
            </a:r>
            <a:endParaRPr kumimoji="1" lang="ja-JP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pic>
        <p:nvPicPr>
          <p:cNvPr id="402" name="図 5">
            <a:extLst>
              <a:ext uri="{FF2B5EF4-FFF2-40B4-BE49-F238E27FC236}">
                <a16:creationId xmlns:a16="http://schemas.microsoft.com/office/drawing/2014/main" id="{16F7E931-A4D1-9118-3AF9-A082A13BD1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60" y="2559110"/>
            <a:ext cx="525835" cy="847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4" name="テキスト ボックス 403">
            <a:extLst>
              <a:ext uri="{FF2B5EF4-FFF2-40B4-BE49-F238E27FC236}">
                <a16:creationId xmlns:a16="http://schemas.microsoft.com/office/drawing/2014/main" id="{090B04FE-2F4B-B37E-AEC2-AC9D74379D01}"/>
              </a:ext>
            </a:extLst>
          </p:cNvPr>
          <p:cNvSpPr txBox="1"/>
          <p:nvPr/>
        </p:nvSpPr>
        <p:spPr>
          <a:xfrm>
            <a:off x="289523" y="2345646"/>
            <a:ext cx="721671" cy="161583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>
            <a:defPPr>
              <a:defRPr lang="ja-JP"/>
            </a:defPPr>
            <a:lvl1pPr lvl="0">
              <a:defRPr sz="10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NII traffic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405" name="テキスト ボックス 404">
            <a:extLst>
              <a:ext uri="{FF2B5EF4-FFF2-40B4-BE49-F238E27FC236}">
                <a16:creationId xmlns:a16="http://schemas.microsoft.com/office/drawing/2014/main" id="{9F2BDC0A-7E75-60C7-C6DF-6BEB15247E32}"/>
              </a:ext>
            </a:extLst>
          </p:cNvPr>
          <p:cNvSpPr txBox="1"/>
          <p:nvPr/>
        </p:nvSpPr>
        <p:spPr>
          <a:xfrm>
            <a:off x="6203853" y="1835812"/>
            <a:ext cx="2430474" cy="253916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>
            <a:defPPr>
              <a:defRPr lang="ja-JP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telemetry (Statistics collection)</a:t>
            </a:r>
            <a:endParaRPr kumimoji="1" lang="ja-JP" altLang="en-US" sz="1050" b="1" i="0" u="none" strike="noStrike" kern="1200" cap="none" spc="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406" name="テキスト ボックス 405">
            <a:extLst>
              <a:ext uri="{FF2B5EF4-FFF2-40B4-BE49-F238E27FC236}">
                <a16:creationId xmlns:a16="http://schemas.microsoft.com/office/drawing/2014/main" id="{1DD9E804-689C-128F-1E47-240D41842BCA}"/>
              </a:ext>
            </a:extLst>
          </p:cNvPr>
          <p:cNvSpPr txBox="1"/>
          <p:nvPr/>
        </p:nvSpPr>
        <p:spPr>
          <a:xfrm>
            <a:off x="6276187" y="2022208"/>
            <a:ext cx="2762295" cy="253916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1" i="0" u="none" strike="noStrike" kern="1200" cap="none" spc="0" normalizeH="0" baseline="0" noProof="0" dirty="0">
                <a:ln>
                  <a:noFill/>
                </a:ln>
                <a:solidFill>
                  <a:srgbClr val="FF9966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Netconf (Filter setting/cancellation)</a:t>
            </a:r>
          </a:p>
        </p:txBody>
      </p:sp>
      <p:cxnSp>
        <p:nvCxnSpPr>
          <p:cNvPr id="407" name="直線矢印コネクタ 406">
            <a:extLst>
              <a:ext uri="{FF2B5EF4-FFF2-40B4-BE49-F238E27FC236}">
                <a16:creationId xmlns:a16="http://schemas.microsoft.com/office/drawing/2014/main" id="{5779A0C7-D7F2-78DC-3903-68F23914DD8C}"/>
              </a:ext>
            </a:extLst>
          </p:cNvPr>
          <p:cNvCxnSpPr>
            <a:cxnSpLocks/>
          </p:cNvCxnSpPr>
          <p:nvPr/>
        </p:nvCxnSpPr>
        <p:spPr bwMode="auto">
          <a:xfrm>
            <a:off x="5853396" y="1949048"/>
            <a:ext cx="433972" cy="0"/>
          </a:xfrm>
          <a:prstGeom prst="straightConnector1">
            <a:avLst/>
          </a:prstGeom>
          <a:noFill/>
          <a:ln w="381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08" name="直線矢印コネクタ 407">
            <a:extLst>
              <a:ext uri="{FF2B5EF4-FFF2-40B4-BE49-F238E27FC236}">
                <a16:creationId xmlns:a16="http://schemas.microsoft.com/office/drawing/2014/main" id="{809FEAFF-35CC-722D-DE42-869026566DCE}"/>
              </a:ext>
            </a:extLst>
          </p:cNvPr>
          <p:cNvCxnSpPr>
            <a:cxnSpLocks/>
          </p:cNvCxnSpPr>
          <p:nvPr/>
        </p:nvCxnSpPr>
        <p:spPr bwMode="auto">
          <a:xfrm>
            <a:off x="5853396" y="2138192"/>
            <a:ext cx="433972" cy="0"/>
          </a:xfrm>
          <a:prstGeom prst="straightConnector1">
            <a:avLst/>
          </a:prstGeom>
          <a:noFill/>
          <a:ln w="38100">
            <a:solidFill>
              <a:srgbClr val="FF9966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CFBC1AD-1B6F-B6DE-7865-A28153F0F950}"/>
              </a:ext>
            </a:extLst>
          </p:cNvPr>
          <p:cNvSpPr txBox="1"/>
          <p:nvPr/>
        </p:nvSpPr>
        <p:spPr>
          <a:xfrm>
            <a:off x="943042" y="2861329"/>
            <a:ext cx="5517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Mirror</a:t>
            </a:r>
            <a:endParaRPr kumimoji="1" lang="ja-JP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64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312BF631-196F-9F08-846D-FE3A71D8D0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5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C17A4950-CE55-BFE7-3186-7BF3A162B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Processing flow in monitor mode</a:t>
            </a:r>
            <a:endParaRPr kumimoji="1" lang="ja-JP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矢印: 右 60">
            <a:extLst>
              <a:ext uri="{FF2B5EF4-FFF2-40B4-BE49-F238E27FC236}">
                <a16:creationId xmlns:a16="http://schemas.microsoft.com/office/drawing/2014/main" id="{4597ECB2-8CF5-F568-6123-B544FD9BFAA6}"/>
              </a:ext>
            </a:extLst>
          </p:cNvPr>
          <p:cNvSpPr/>
          <p:nvPr/>
        </p:nvSpPr>
        <p:spPr bwMode="auto">
          <a:xfrm flipH="1">
            <a:off x="3769493" y="5542725"/>
            <a:ext cx="1674386" cy="396044"/>
          </a:xfrm>
          <a:prstGeom prst="rightArrow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20EDCC5-861A-F6A3-C3C6-A9C70F7E120D}"/>
              </a:ext>
            </a:extLst>
          </p:cNvPr>
          <p:cNvSpPr/>
          <p:nvPr/>
        </p:nvSpPr>
        <p:spPr bwMode="auto">
          <a:xfrm>
            <a:off x="1954438" y="2855343"/>
            <a:ext cx="1789463" cy="147616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7E7B29-156F-FBA1-8BCA-60C152E05344}"/>
              </a:ext>
            </a:extLst>
          </p:cNvPr>
          <p:cNvSpPr/>
          <p:nvPr/>
        </p:nvSpPr>
        <p:spPr bwMode="auto">
          <a:xfrm>
            <a:off x="3753843" y="2924067"/>
            <a:ext cx="3480099" cy="147616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7" name="矢印: 右 59">
            <a:extLst>
              <a:ext uri="{FF2B5EF4-FFF2-40B4-BE49-F238E27FC236}">
                <a16:creationId xmlns:a16="http://schemas.microsoft.com/office/drawing/2014/main" id="{B05A838C-2C9A-59AE-C03F-C7ACF2BC541F}"/>
              </a:ext>
            </a:extLst>
          </p:cNvPr>
          <p:cNvSpPr/>
          <p:nvPr/>
        </p:nvSpPr>
        <p:spPr bwMode="auto">
          <a:xfrm flipH="1">
            <a:off x="3769493" y="3402272"/>
            <a:ext cx="1674386" cy="396044"/>
          </a:xfrm>
          <a:prstGeom prst="rightArrow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pic>
        <p:nvPicPr>
          <p:cNvPr id="8" name="Picture 44" descr="C:\Users\a-nagata.HDC\Documents\Documents\NII-FJL\1Userver.jpg">
            <a:extLst>
              <a:ext uri="{FF2B5EF4-FFF2-40B4-BE49-F238E27FC236}">
                <a16:creationId xmlns:a16="http://schemas.microsoft.com/office/drawing/2014/main" id="{887BF942-C8C0-D7C8-BB16-B6C95CE1E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9" b="88350" l="0" r="95238">
                        <a14:foregroundMark x1="17007" y1="28155" x2="76190" y2="29126"/>
                        <a14:foregroundMark x1="76190" y1="29126" x2="12245" y2="37864"/>
                        <a14:foregroundMark x1="12245" y1="37864" x2="4082" y2="32039"/>
                        <a14:foregroundMark x1="2041" y1="49515" x2="55782" y2="91262"/>
                        <a14:foregroundMark x1="55782" y1="91262" x2="49660" y2="8738"/>
                        <a14:foregroundMark x1="49660" y1="8738" x2="0" y2="56311"/>
                        <a14:foregroundMark x1="0" y1="56311" x2="0" y2="54369"/>
                        <a14:foregroundMark x1="95238" y1="41748" x2="90476" y2="475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517" y="1787127"/>
            <a:ext cx="611842" cy="429458"/>
          </a:xfrm>
          <a:prstGeom prst="rect">
            <a:avLst/>
          </a:prstGeom>
          <a:solidFill>
            <a:srgbClr val="CCFFCC"/>
          </a:solidFill>
          <a:ln>
            <a:noFill/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772E2E-3BA7-4FDD-5D6D-EC56F43FA591}"/>
              </a:ext>
            </a:extLst>
          </p:cNvPr>
          <p:cNvSpPr txBox="1"/>
          <p:nvPr/>
        </p:nvSpPr>
        <p:spPr>
          <a:xfrm>
            <a:off x="1656833" y="1578213"/>
            <a:ext cx="59182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hping1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pic>
        <p:nvPicPr>
          <p:cNvPr id="10" name="Picture 37">
            <a:extLst>
              <a:ext uri="{FF2B5EF4-FFF2-40B4-BE49-F238E27FC236}">
                <a16:creationId xmlns:a16="http://schemas.microsoft.com/office/drawing/2014/main" id="{A90964A0-8D39-940F-15F5-AA64882DFB71}"/>
              </a:ext>
            </a:extLst>
          </p:cNvPr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856552"/>
            <a:ext cx="611842" cy="36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4" descr="C:\Users\a-nagata.HDC\Documents\Documents\NII-FJL\1Userver.jpg">
            <a:extLst>
              <a:ext uri="{FF2B5EF4-FFF2-40B4-BE49-F238E27FC236}">
                <a16:creationId xmlns:a16="http://schemas.microsoft.com/office/drawing/2014/main" id="{20D0260B-139A-F769-C231-B5438F9B2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9" b="88350" l="0" r="95238">
                        <a14:foregroundMark x1="17007" y1="28155" x2="76190" y2="29126"/>
                        <a14:foregroundMark x1="76190" y1="29126" x2="12245" y2="37864"/>
                        <a14:foregroundMark x1="12245" y1="37864" x2="4082" y2="32039"/>
                        <a14:foregroundMark x1="2041" y1="49515" x2="55782" y2="91262"/>
                        <a14:foregroundMark x1="55782" y1="91262" x2="49660" y2="8738"/>
                        <a14:foregroundMark x1="49660" y1="8738" x2="0" y2="56311"/>
                        <a14:foregroundMark x1="0" y1="56311" x2="0" y2="54369"/>
                        <a14:foregroundMark x1="95238" y1="41748" x2="90476" y2="475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067" y="1787127"/>
            <a:ext cx="611842" cy="429458"/>
          </a:xfrm>
          <a:prstGeom prst="rect">
            <a:avLst/>
          </a:prstGeom>
          <a:solidFill>
            <a:srgbClr val="CCFFCC"/>
          </a:solidFill>
          <a:ln>
            <a:noFill/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D3DEB4A-D897-54BC-7F5A-2C02E77BE8C6}"/>
              </a:ext>
            </a:extLst>
          </p:cNvPr>
          <p:cNvSpPr txBox="1"/>
          <p:nvPr/>
        </p:nvSpPr>
        <p:spPr>
          <a:xfrm>
            <a:off x="6925383" y="1578213"/>
            <a:ext cx="59182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hping2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B8E10AB9-3B1D-2C21-9221-FA389675D063}"/>
              </a:ext>
            </a:extLst>
          </p:cNvPr>
          <p:cNvSpPr/>
          <p:nvPr/>
        </p:nvSpPr>
        <p:spPr bwMode="auto">
          <a:xfrm>
            <a:off x="5128617" y="1856552"/>
            <a:ext cx="611842" cy="36003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C729150-34D0-E8BA-8C5E-34F7950917C3}"/>
              </a:ext>
            </a:extLst>
          </p:cNvPr>
          <p:cNvSpPr txBox="1"/>
          <p:nvPr/>
        </p:nvSpPr>
        <p:spPr>
          <a:xfrm>
            <a:off x="5231260" y="1961190"/>
            <a:ext cx="386892" cy="161583"/>
          </a:xfrm>
          <a:prstGeom prst="rect">
            <a:avLst/>
          </a:prstGeom>
          <a:noFill/>
          <a:ln>
            <a:noFill/>
          </a:ln>
        </p:spPr>
        <p:txBody>
          <a:bodyPr wrap="none" lIns="36000" tIns="0" rIns="3600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rPr>
              <a:t>SWA</a:t>
            </a:r>
            <a:endParaRPr kumimoji="0" lang="ja-JP" altLang="en-US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ゴシック" panose="020B0609070205080204" pitchFamily="49" charset="-128"/>
              <a:cs typeface="Arial" panose="020B0604020202020204" pitchFamily="34" charset="0"/>
            </a:endParaRP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36E45D0A-5205-C85B-26EC-87E1ABA7E2D9}"/>
              </a:ext>
            </a:extLst>
          </p:cNvPr>
          <p:cNvCxnSpPr>
            <a:stCxn id="8" idx="2"/>
          </p:cNvCxnSpPr>
          <p:nvPr/>
        </p:nvCxnSpPr>
        <p:spPr bwMode="auto">
          <a:xfrm>
            <a:off x="1954438" y="2216585"/>
            <a:ext cx="0" cy="4343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9CB2D2BA-4B16-32B9-26F7-8A6AC1901746}"/>
              </a:ext>
            </a:extLst>
          </p:cNvPr>
          <p:cNvCxnSpPr/>
          <p:nvPr/>
        </p:nvCxnSpPr>
        <p:spPr bwMode="auto">
          <a:xfrm>
            <a:off x="3743908" y="2216585"/>
            <a:ext cx="0" cy="4343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5F929949-AAA9-3969-8E30-FE24A9FDFFE6}"/>
              </a:ext>
            </a:extLst>
          </p:cNvPr>
          <p:cNvCxnSpPr/>
          <p:nvPr/>
        </p:nvCxnSpPr>
        <p:spPr bwMode="auto">
          <a:xfrm>
            <a:off x="7233944" y="2216585"/>
            <a:ext cx="0" cy="4343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E8F15AD2-F9DB-2FEE-DC3D-9DDA2D8D079C}"/>
              </a:ext>
            </a:extLst>
          </p:cNvPr>
          <p:cNvCxnSpPr/>
          <p:nvPr/>
        </p:nvCxnSpPr>
        <p:spPr bwMode="auto">
          <a:xfrm>
            <a:off x="5434538" y="2216585"/>
            <a:ext cx="0" cy="4343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0F4ADB82-5248-D4D7-7167-0E9B30CEAEAC}"/>
              </a:ext>
            </a:extLst>
          </p:cNvPr>
          <p:cNvCxnSpPr>
            <a:cxnSpLocks/>
          </p:cNvCxnSpPr>
          <p:nvPr/>
        </p:nvCxnSpPr>
        <p:spPr bwMode="auto">
          <a:xfrm>
            <a:off x="3760153" y="2404697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D700FDB6-965F-95EB-45C2-EFD17042C55A}"/>
              </a:ext>
            </a:extLst>
          </p:cNvPr>
          <p:cNvCxnSpPr>
            <a:cxnSpLocks/>
          </p:cNvCxnSpPr>
          <p:nvPr/>
        </p:nvCxnSpPr>
        <p:spPr bwMode="auto">
          <a:xfrm>
            <a:off x="3760153" y="2618185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86C52DB5-BF0E-4CFB-29D0-C735C4A0FDE5}"/>
              </a:ext>
            </a:extLst>
          </p:cNvPr>
          <p:cNvCxnSpPr>
            <a:cxnSpLocks/>
          </p:cNvCxnSpPr>
          <p:nvPr/>
        </p:nvCxnSpPr>
        <p:spPr bwMode="auto">
          <a:xfrm>
            <a:off x="3760153" y="2823763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35940770-AB9A-893F-D5ED-9C5E9DA3233C}"/>
              </a:ext>
            </a:extLst>
          </p:cNvPr>
          <p:cNvCxnSpPr>
            <a:cxnSpLocks/>
          </p:cNvCxnSpPr>
          <p:nvPr/>
        </p:nvCxnSpPr>
        <p:spPr bwMode="auto">
          <a:xfrm>
            <a:off x="3760153" y="3068083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C3D76BCB-B8BF-FD87-212A-DC06E16775B5}"/>
              </a:ext>
            </a:extLst>
          </p:cNvPr>
          <p:cNvCxnSpPr>
            <a:cxnSpLocks/>
          </p:cNvCxnSpPr>
          <p:nvPr/>
        </p:nvCxnSpPr>
        <p:spPr bwMode="auto">
          <a:xfrm>
            <a:off x="3760153" y="3291815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027CD0A2-70F1-5617-CA62-117A63C5B333}"/>
              </a:ext>
            </a:extLst>
          </p:cNvPr>
          <p:cNvCxnSpPr>
            <a:cxnSpLocks/>
          </p:cNvCxnSpPr>
          <p:nvPr/>
        </p:nvCxnSpPr>
        <p:spPr bwMode="auto">
          <a:xfrm>
            <a:off x="3760153" y="3536135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1AB302F2-28AB-08FA-54F3-48219F6A8964}"/>
              </a:ext>
            </a:extLst>
          </p:cNvPr>
          <p:cNvCxnSpPr>
            <a:cxnSpLocks/>
          </p:cNvCxnSpPr>
          <p:nvPr/>
        </p:nvCxnSpPr>
        <p:spPr bwMode="auto">
          <a:xfrm>
            <a:off x="3760153" y="3795871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F27EC637-BF11-D088-2ACE-33FE2768AAD8}"/>
              </a:ext>
            </a:extLst>
          </p:cNvPr>
          <p:cNvCxnSpPr>
            <a:cxnSpLocks/>
          </p:cNvCxnSpPr>
          <p:nvPr/>
        </p:nvCxnSpPr>
        <p:spPr bwMode="auto">
          <a:xfrm>
            <a:off x="3760153" y="4040191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447E7981-C14C-213F-03C0-5EC4113C74DE}"/>
              </a:ext>
            </a:extLst>
          </p:cNvPr>
          <p:cNvCxnSpPr>
            <a:cxnSpLocks/>
          </p:cNvCxnSpPr>
          <p:nvPr/>
        </p:nvCxnSpPr>
        <p:spPr bwMode="auto">
          <a:xfrm>
            <a:off x="3760153" y="4299927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DF482E3A-7ED5-863F-BF4B-4888BECCA171}"/>
              </a:ext>
            </a:extLst>
          </p:cNvPr>
          <p:cNvCxnSpPr>
            <a:cxnSpLocks/>
          </p:cNvCxnSpPr>
          <p:nvPr/>
        </p:nvCxnSpPr>
        <p:spPr bwMode="auto">
          <a:xfrm>
            <a:off x="3760153" y="4544247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56287E3C-410E-5612-09B8-C6EB099349DD}"/>
              </a:ext>
            </a:extLst>
          </p:cNvPr>
          <p:cNvCxnSpPr>
            <a:cxnSpLocks/>
          </p:cNvCxnSpPr>
          <p:nvPr/>
        </p:nvCxnSpPr>
        <p:spPr bwMode="auto">
          <a:xfrm>
            <a:off x="3760153" y="5272035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E7C8CEA4-AE6F-4B6A-FFAB-F51D9D9AC573}"/>
              </a:ext>
            </a:extLst>
          </p:cNvPr>
          <p:cNvCxnSpPr>
            <a:cxnSpLocks/>
          </p:cNvCxnSpPr>
          <p:nvPr/>
        </p:nvCxnSpPr>
        <p:spPr bwMode="auto">
          <a:xfrm>
            <a:off x="3760153" y="5516355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6792306E-613F-29A4-E58C-EC5E8910E9A5}"/>
              </a:ext>
            </a:extLst>
          </p:cNvPr>
          <p:cNvCxnSpPr>
            <a:cxnSpLocks/>
          </p:cNvCxnSpPr>
          <p:nvPr/>
        </p:nvCxnSpPr>
        <p:spPr bwMode="auto">
          <a:xfrm>
            <a:off x="3760153" y="5776091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A3E34385-AE53-55E6-49E6-1B9980D1C614}"/>
              </a:ext>
            </a:extLst>
          </p:cNvPr>
          <p:cNvCxnSpPr>
            <a:cxnSpLocks/>
          </p:cNvCxnSpPr>
          <p:nvPr/>
        </p:nvCxnSpPr>
        <p:spPr bwMode="auto">
          <a:xfrm>
            <a:off x="3760153" y="6020411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BAEE3210-44B2-6CC7-2685-11A7ADFBA5E7}"/>
              </a:ext>
            </a:extLst>
          </p:cNvPr>
          <p:cNvCxnSpPr>
            <a:cxnSpLocks/>
          </p:cNvCxnSpPr>
          <p:nvPr/>
        </p:nvCxnSpPr>
        <p:spPr bwMode="auto">
          <a:xfrm>
            <a:off x="3760153" y="6291101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7EB5AA22-9F79-EBC1-2BF1-3EB3834C03A6}"/>
              </a:ext>
            </a:extLst>
          </p:cNvPr>
          <p:cNvCxnSpPr>
            <a:cxnSpLocks/>
          </p:cNvCxnSpPr>
          <p:nvPr/>
        </p:nvCxnSpPr>
        <p:spPr bwMode="auto">
          <a:xfrm>
            <a:off x="3760153" y="6535421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78FFE69-55A5-162A-7012-261CCEB759F4}"/>
              </a:ext>
            </a:extLst>
          </p:cNvPr>
          <p:cNvSpPr txBox="1"/>
          <p:nvPr/>
        </p:nvSpPr>
        <p:spPr>
          <a:xfrm>
            <a:off x="4456963" y="4918420"/>
            <a:ext cx="461665" cy="33278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...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1BA39428-2ACB-FA89-4B3F-AA2BC0D4FB76}"/>
              </a:ext>
            </a:extLst>
          </p:cNvPr>
          <p:cNvCxnSpPr/>
          <p:nvPr/>
        </p:nvCxnSpPr>
        <p:spPr bwMode="auto">
          <a:xfrm>
            <a:off x="1331640" y="2832907"/>
            <a:ext cx="62279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DD673F6-9E34-9250-D126-4726D793EEDF}"/>
              </a:ext>
            </a:extLst>
          </p:cNvPr>
          <p:cNvSpPr txBox="1"/>
          <p:nvPr/>
        </p:nvSpPr>
        <p:spPr>
          <a:xfrm>
            <a:off x="634083" y="2407295"/>
            <a:ext cx="130837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Transmission Start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(hping3</a:t>
            </a:r>
            <a:r>
              <a:rPr lang="en-US" altLang="ja-JP" sz="1050" dirty="0">
                <a:solidFill>
                  <a:srgbClr val="000000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 execution</a:t>
            </a: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90ED0F1-D9E2-032F-D7CC-56DC014B4A81}"/>
              </a:ext>
            </a:extLst>
          </p:cNvPr>
          <p:cNvSpPr txBox="1"/>
          <p:nvPr/>
        </p:nvSpPr>
        <p:spPr>
          <a:xfrm>
            <a:off x="2158196" y="2826225"/>
            <a:ext cx="118974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TCP SYN floods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29F0F3B2-A698-5188-0620-1B6F8E20C3E2}"/>
              </a:ext>
            </a:extLst>
          </p:cNvPr>
          <p:cNvCxnSpPr>
            <a:cxnSpLocks/>
          </p:cNvCxnSpPr>
          <p:nvPr/>
        </p:nvCxnSpPr>
        <p:spPr bwMode="auto">
          <a:xfrm>
            <a:off x="2052097" y="3046882"/>
            <a:ext cx="169180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0" name="直線矢印コネクタ 39">
            <a:extLst>
              <a:ext uri="{FF2B5EF4-FFF2-40B4-BE49-F238E27FC236}">
                <a16:creationId xmlns:a16="http://schemas.microsoft.com/office/drawing/2014/main" id="{691D224D-1FE8-1DB5-8DFE-7F3D6E4C9C11}"/>
              </a:ext>
            </a:extLst>
          </p:cNvPr>
          <p:cNvCxnSpPr>
            <a:cxnSpLocks/>
          </p:cNvCxnSpPr>
          <p:nvPr/>
        </p:nvCxnSpPr>
        <p:spPr bwMode="auto">
          <a:xfrm>
            <a:off x="3769493" y="3140091"/>
            <a:ext cx="346444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3916A5E6-4348-1397-9AB3-0D60A2FE8542}"/>
              </a:ext>
            </a:extLst>
          </p:cNvPr>
          <p:cNvSpPr txBox="1"/>
          <p:nvPr/>
        </p:nvSpPr>
        <p:spPr>
          <a:xfrm>
            <a:off x="3102819" y="1604922"/>
            <a:ext cx="118333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050" dirty="0">
                <a:solidFill>
                  <a:srgbClr val="000000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Router (</a:t>
            </a: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nii-RM1)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EC21BCD7-8B8F-05AF-8A19-9C9DBACA2442}"/>
              </a:ext>
            </a:extLst>
          </p:cNvPr>
          <p:cNvCxnSpPr/>
          <p:nvPr/>
        </p:nvCxnSpPr>
        <p:spPr bwMode="auto">
          <a:xfrm>
            <a:off x="1331640" y="4327289"/>
            <a:ext cx="62279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BB8F3E81-901A-3AB3-8003-838D2A7748AF}"/>
              </a:ext>
            </a:extLst>
          </p:cNvPr>
          <p:cNvSpPr txBox="1"/>
          <p:nvPr/>
        </p:nvSpPr>
        <p:spPr>
          <a:xfrm>
            <a:off x="629790" y="3892268"/>
            <a:ext cx="130195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Stop Transmission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(hping3 stop)</a:t>
            </a:r>
          </a:p>
        </p:txBody>
      </p:sp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156E6050-76DE-0E5D-70DF-A8CDB176354B}"/>
              </a:ext>
            </a:extLst>
          </p:cNvPr>
          <p:cNvCxnSpPr/>
          <p:nvPr/>
        </p:nvCxnSpPr>
        <p:spPr bwMode="auto">
          <a:xfrm>
            <a:off x="3588179" y="4299927"/>
            <a:ext cx="0" cy="144082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arrow" w="med" len="med"/>
            <a:tailEnd type="arrow" w="med" len="med"/>
          </a:ln>
          <a:effectLst/>
        </p:spPr>
      </p:cxn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1C0FFBF6-CC0D-4072-B395-3261DF9D9516}"/>
              </a:ext>
            </a:extLst>
          </p:cNvPr>
          <p:cNvSpPr txBox="1"/>
          <p:nvPr/>
        </p:nvSpPr>
        <p:spPr>
          <a:xfrm>
            <a:off x="2077074" y="4817269"/>
            <a:ext cx="154241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Approx. 5 minutes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since last transmission</a:t>
            </a:r>
          </a:p>
        </p:txBody>
      </p: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88183D76-1114-8CF3-4E14-DEAD4C49AEC9}"/>
              </a:ext>
            </a:extLst>
          </p:cNvPr>
          <p:cNvCxnSpPr>
            <a:cxnSpLocks/>
          </p:cNvCxnSpPr>
          <p:nvPr/>
        </p:nvCxnSpPr>
        <p:spPr bwMode="auto">
          <a:xfrm>
            <a:off x="3588179" y="2859107"/>
            <a:ext cx="0" cy="73431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arrow" w="med" len="med"/>
            <a:tailEnd type="arrow" w="med" len="med"/>
          </a:ln>
          <a:effectLst/>
        </p:spPr>
      </p:cxn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BDC8B155-32A1-3484-FA65-AC0C7E976B63}"/>
              </a:ext>
            </a:extLst>
          </p:cNvPr>
          <p:cNvSpPr txBox="1"/>
          <p:nvPr/>
        </p:nvSpPr>
        <p:spPr>
          <a:xfrm>
            <a:off x="2644009" y="3156397"/>
            <a:ext cx="95090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15-20 secs.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C1A3F83E-F0AF-FA5E-F580-8514EDAAD44B}"/>
              </a:ext>
            </a:extLst>
          </p:cNvPr>
          <p:cNvSpPr txBox="1"/>
          <p:nvPr/>
        </p:nvSpPr>
        <p:spPr>
          <a:xfrm>
            <a:off x="4215078" y="3488745"/>
            <a:ext cx="7232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netconf</a:t>
            </a:r>
            <a:endParaRPr kumimoji="1" lang="en-US" altLang="ja-JP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123E3CBD-02B5-6E1F-BC36-87F2B128007C}"/>
              </a:ext>
            </a:extLst>
          </p:cNvPr>
          <p:cNvSpPr txBox="1"/>
          <p:nvPr/>
        </p:nvSpPr>
        <p:spPr>
          <a:xfrm>
            <a:off x="4215078" y="5616692"/>
            <a:ext cx="7232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netconf</a:t>
            </a:r>
            <a:endParaRPr kumimoji="1" lang="en-US" altLang="ja-JP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50" name="吹き出し: 角を丸めた四角形 88">
            <a:extLst>
              <a:ext uri="{FF2B5EF4-FFF2-40B4-BE49-F238E27FC236}">
                <a16:creationId xmlns:a16="http://schemas.microsoft.com/office/drawing/2014/main" id="{63BA5136-414E-4F89-9026-7BF888C918AD}"/>
              </a:ext>
            </a:extLst>
          </p:cNvPr>
          <p:cNvSpPr/>
          <p:nvPr/>
        </p:nvSpPr>
        <p:spPr bwMode="auto">
          <a:xfrm>
            <a:off x="5492655" y="3201943"/>
            <a:ext cx="1440145" cy="258652"/>
          </a:xfrm>
          <a:prstGeom prst="wedgeRoundRectCallout">
            <a:avLst>
              <a:gd name="adj1" fmla="val -52443"/>
              <a:gd name="adj2" fmla="val 68245"/>
              <a:gd name="adj3" fmla="val 16667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5B9789BB-FA83-9BD7-415F-C0F5E48B9C54}"/>
              </a:ext>
            </a:extLst>
          </p:cNvPr>
          <p:cNvSpPr txBox="1"/>
          <p:nvPr/>
        </p:nvSpPr>
        <p:spPr>
          <a:xfrm>
            <a:off x="5643363" y="3200144"/>
            <a:ext cx="12394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Detect</a:t>
            </a:r>
            <a:r>
              <a:rPr lang="en-US" altLang="ja-JP" sz="1100" dirty="0">
                <a:solidFill>
                  <a:srgbClr val="000000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 the attack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52" name="吹き出し: 角を丸めた四角形 91">
            <a:extLst>
              <a:ext uri="{FF2B5EF4-FFF2-40B4-BE49-F238E27FC236}">
                <a16:creationId xmlns:a16="http://schemas.microsoft.com/office/drawing/2014/main" id="{ECCB0D43-75FD-C852-539B-58613702E1B1}"/>
              </a:ext>
            </a:extLst>
          </p:cNvPr>
          <p:cNvSpPr/>
          <p:nvPr/>
        </p:nvSpPr>
        <p:spPr bwMode="auto">
          <a:xfrm>
            <a:off x="5711765" y="3593424"/>
            <a:ext cx="1308506" cy="396041"/>
          </a:xfrm>
          <a:prstGeom prst="wedgeRoundRectCallout">
            <a:avLst>
              <a:gd name="adj1" fmla="val -94556"/>
              <a:gd name="adj2" fmla="val -36369"/>
              <a:gd name="adj3" fmla="val 16667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6F9BCA57-A2BE-CAB9-2A6F-F2597B4CF2B2}"/>
              </a:ext>
            </a:extLst>
          </p:cNvPr>
          <p:cNvSpPr txBox="1"/>
          <p:nvPr/>
        </p:nvSpPr>
        <p:spPr>
          <a:xfrm>
            <a:off x="5792877" y="3575136"/>
            <a:ext cx="10951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100" b="0" i="0" u="none" strike="noStrike" dirty="0">
                <a:solidFill>
                  <a:srgbClr val="1B1E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Set up </a:t>
            </a:r>
          </a:p>
          <a:p>
            <a:pPr algn="ctr"/>
            <a:r>
              <a:rPr lang="en-US" altLang="ja-JP" sz="1100" b="0" i="0" u="none" strike="noStrike" dirty="0">
                <a:solidFill>
                  <a:srgbClr val="1B1E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additional filter</a:t>
            </a:r>
          </a:p>
        </p:txBody>
      </p:sp>
      <p:sp>
        <p:nvSpPr>
          <p:cNvPr id="54" name="吹き出し: 角を丸めた四角形 93">
            <a:extLst>
              <a:ext uri="{FF2B5EF4-FFF2-40B4-BE49-F238E27FC236}">
                <a16:creationId xmlns:a16="http://schemas.microsoft.com/office/drawing/2014/main" id="{F72EBBC8-482C-8713-4678-526AEBBC8703}"/>
              </a:ext>
            </a:extLst>
          </p:cNvPr>
          <p:cNvSpPr/>
          <p:nvPr/>
        </p:nvSpPr>
        <p:spPr bwMode="auto">
          <a:xfrm>
            <a:off x="5711764" y="5887337"/>
            <a:ext cx="1422741" cy="396041"/>
          </a:xfrm>
          <a:prstGeom prst="wedgeRoundRectCallout">
            <a:avLst>
              <a:gd name="adj1" fmla="val -88509"/>
              <a:gd name="adj2" fmla="val -74110"/>
              <a:gd name="adj3" fmla="val 16667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7530FAF6-2E09-85EF-F876-4B2DBAE121C0}"/>
              </a:ext>
            </a:extLst>
          </p:cNvPr>
          <p:cNvSpPr txBox="1"/>
          <p:nvPr/>
        </p:nvSpPr>
        <p:spPr>
          <a:xfrm>
            <a:off x="5680832" y="5960034"/>
            <a:ext cx="14750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Filter Release Setting</a:t>
            </a:r>
          </a:p>
        </p:txBody>
      </p:sp>
      <p:cxnSp>
        <p:nvCxnSpPr>
          <p:cNvPr id="58" name="直線矢印コネクタ 57">
            <a:extLst>
              <a:ext uri="{FF2B5EF4-FFF2-40B4-BE49-F238E27FC236}">
                <a16:creationId xmlns:a16="http://schemas.microsoft.com/office/drawing/2014/main" id="{665D97C0-150C-FB6B-2F3C-8764C01D84FE}"/>
              </a:ext>
            </a:extLst>
          </p:cNvPr>
          <p:cNvCxnSpPr>
            <a:cxnSpLocks/>
          </p:cNvCxnSpPr>
          <p:nvPr/>
        </p:nvCxnSpPr>
        <p:spPr bwMode="auto">
          <a:xfrm>
            <a:off x="6136417" y="1265012"/>
            <a:ext cx="59582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29A1CE5F-D853-FC4D-637A-0FB1B6AA8B67}"/>
              </a:ext>
            </a:extLst>
          </p:cNvPr>
          <p:cNvSpPr txBox="1"/>
          <p:nvPr/>
        </p:nvSpPr>
        <p:spPr>
          <a:xfrm>
            <a:off x="6732240" y="1172301"/>
            <a:ext cx="19784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telemetry packet (for Firewall filter)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7C0457BC-4181-F2AE-1086-BD1462C342C4}"/>
              </a:ext>
            </a:extLst>
          </p:cNvPr>
          <p:cNvSpPr/>
          <p:nvPr/>
        </p:nvSpPr>
        <p:spPr bwMode="auto">
          <a:xfrm>
            <a:off x="6112001" y="1330432"/>
            <a:ext cx="620240" cy="21544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78CE59CE-55C5-D18E-C9A3-F54EE68B6048}"/>
              </a:ext>
            </a:extLst>
          </p:cNvPr>
          <p:cNvCxnSpPr>
            <a:cxnSpLocks/>
          </p:cNvCxnSpPr>
          <p:nvPr/>
        </p:nvCxnSpPr>
        <p:spPr bwMode="auto">
          <a:xfrm>
            <a:off x="6130107" y="1445032"/>
            <a:ext cx="58648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8191EEAF-3F79-8B86-72BF-0592FD418C50}"/>
              </a:ext>
            </a:extLst>
          </p:cNvPr>
          <p:cNvSpPr txBox="1"/>
          <p:nvPr/>
        </p:nvSpPr>
        <p:spPr>
          <a:xfrm>
            <a:off x="6732240" y="1358091"/>
            <a:ext cx="181331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user data packet (DDoS attacks)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F396B94E-E413-8596-EBC6-093A88D4CD01}"/>
              </a:ext>
            </a:extLst>
          </p:cNvPr>
          <p:cNvSpPr txBox="1"/>
          <p:nvPr/>
        </p:nvSpPr>
        <p:spPr>
          <a:xfrm>
            <a:off x="4257199" y="2173006"/>
            <a:ext cx="7104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telemetry</a:t>
            </a:r>
            <a:endParaRPr kumimoji="1" lang="ja-JP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64" name="吹き出し: 角を丸めた四角形 108">
            <a:extLst>
              <a:ext uri="{FF2B5EF4-FFF2-40B4-BE49-F238E27FC236}">
                <a16:creationId xmlns:a16="http://schemas.microsoft.com/office/drawing/2014/main" id="{BAEAA0ED-598A-1110-FEA5-4077354DDC3D}"/>
              </a:ext>
            </a:extLst>
          </p:cNvPr>
          <p:cNvSpPr/>
          <p:nvPr/>
        </p:nvSpPr>
        <p:spPr bwMode="auto">
          <a:xfrm>
            <a:off x="3953768" y="2446382"/>
            <a:ext cx="1042273" cy="248849"/>
          </a:xfrm>
          <a:prstGeom prst="wedgeRoundRectCallout">
            <a:avLst>
              <a:gd name="adj1" fmla="val -48862"/>
              <a:gd name="adj2" fmla="val 94492"/>
              <a:gd name="adj3" fmla="val 16667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AB3D9220-3101-9782-3F5A-D050AEA78D29}"/>
              </a:ext>
            </a:extLst>
          </p:cNvPr>
          <p:cNvSpPr txBox="1"/>
          <p:nvPr/>
        </p:nvSpPr>
        <p:spPr>
          <a:xfrm>
            <a:off x="4060786" y="2435008"/>
            <a:ext cx="8274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1send/sec</a:t>
            </a:r>
          </a:p>
        </p:txBody>
      </p: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AAA11E41-04C6-985C-184F-8F4F6B807720}"/>
              </a:ext>
            </a:extLst>
          </p:cNvPr>
          <p:cNvCxnSpPr>
            <a:cxnSpLocks/>
          </p:cNvCxnSpPr>
          <p:nvPr/>
        </p:nvCxnSpPr>
        <p:spPr bwMode="auto">
          <a:xfrm>
            <a:off x="3760153" y="4796275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67" name="右中かっこ 66">
            <a:extLst>
              <a:ext uri="{FF2B5EF4-FFF2-40B4-BE49-F238E27FC236}">
                <a16:creationId xmlns:a16="http://schemas.microsoft.com/office/drawing/2014/main" id="{7198BB87-CE73-C8A0-5421-D9A577CC50C9}"/>
              </a:ext>
            </a:extLst>
          </p:cNvPr>
          <p:cNvSpPr/>
          <p:nvPr/>
        </p:nvSpPr>
        <p:spPr bwMode="auto">
          <a:xfrm>
            <a:off x="3760605" y="3710080"/>
            <a:ext cx="171816" cy="671487"/>
          </a:xfrm>
          <a:prstGeom prst="rightBrace">
            <a:avLst>
              <a:gd name="adj1" fmla="val 51204"/>
              <a:gd name="adj2" fmla="val 5000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68" name="吹き出し: 角を丸めた四角形 116">
            <a:extLst>
              <a:ext uri="{FF2B5EF4-FFF2-40B4-BE49-F238E27FC236}">
                <a16:creationId xmlns:a16="http://schemas.microsoft.com/office/drawing/2014/main" id="{7BA857F5-A1C0-ABB6-F08A-8944AE65F546}"/>
              </a:ext>
            </a:extLst>
          </p:cNvPr>
          <p:cNvSpPr/>
          <p:nvPr/>
        </p:nvSpPr>
        <p:spPr bwMode="auto">
          <a:xfrm>
            <a:off x="5526335" y="4437070"/>
            <a:ext cx="1663226" cy="381931"/>
          </a:xfrm>
          <a:prstGeom prst="wedgeRoundRectCallout">
            <a:avLst>
              <a:gd name="adj1" fmla="val -153139"/>
              <a:gd name="adj2" fmla="val -141072"/>
              <a:gd name="adj3" fmla="val 16667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E7BE0A75-EC69-7BD1-5EA5-713DAEAEC6C2}"/>
              </a:ext>
            </a:extLst>
          </p:cNvPr>
          <p:cNvSpPr txBox="1"/>
          <p:nvPr/>
        </p:nvSpPr>
        <p:spPr>
          <a:xfrm>
            <a:off x="5553172" y="4424266"/>
            <a:ext cx="167866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Filter is applied and </a:t>
            </a:r>
            <a:r>
              <a:rPr lang="en-US" altLang="ja-JP" sz="1050" dirty="0">
                <a:solidFill>
                  <a:srgbClr val="FF0000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only</a:t>
            </a: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monitoring is performed</a:t>
            </a:r>
          </a:p>
        </p:txBody>
      </p:sp>
      <p:cxnSp>
        <p:nvCxnSpPr>
          <p:cNvPr id="70" name="直線矢印コネクタ 69">
            <a:extLst>
              <a:ext uri="{FF2B5EF4-FFF2-40B4-BE49-F238E27FC236}">
                <a16:creationId xmlns:a16="http://schemas.microsoft.com/office/drawing/2014/main" id="{A53F7D24-88C9-603D-D0EC-2F88FAB2F71F}"/>
              </a:ext>
            </a:extLst>
          </p:cNvPr>
          <p:cNvCxnSpPr>
            <a:cxnSpLocks/>
          </p:cNvCxnSpPr>
          <p:nvPr/>
        </p:nvCxnSpPr>
        <p:spPr bwMode="auto">
          <a:xfrm flipH="1">
            <a:off x="5417493" y="2528023"/>
            <a:ext cx="80609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AF8CE64F-1B68-5B07-C738-D0D137EDDBF5}"/>
              </a:ext>
            </a:extLst>
          </p:cNvPr>
          <p:cNvSpPr txBox="1"/>
          <p:nvPr/>
        </p:nvSpPr>
        <p:spPr>
          <a:xfrm>
            <a:off x="6240546" y="2210788"/>
            <a:ext cx="1508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Operation mode setting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(Monitor</a:t>
            </a: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 mode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5011B0C5-234D-4C62-CDA1-8CFD14F93357}"/>
              </a:ext>
            </a:extLst>
          </p:cNvPr>
          <p:cNvSpPr/>
          <p:nvPr/>
        </p:nvSpPr>
        <p:spPr bwMode="auto">
          <a:xfrm>
            <a:off x="5903131" y="1856552"/>
            <a:ext cx="611842" cy="3600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1BF536E7-583B-89F3-966A-2D3AAA6B6353}"/>
              </a:ext>
            </a:extLst>
          </p:cNvPr>
          <p:cNvSpPr txBox="1"/>
          <p:nvPr/>
        </p:nvSpPr>
        <p:spPr>
          <a:xfrm>
            <a:off x="6025802" y="1953345"/>
            <a:ext cx="372465" cy="161583"/>
          </a:xfrm>
          <a:prstGeom prst="rect">
            <a:avLst/>
          </a:prstGeom>
          <a:noFill/>
          <a:ln>
            <a:noFill/>
          </a:ln>
        </p:spPr>
        <p:txBody>
          <a:bodyPr wrap="none" lIns="36000" tIns="0" rIns="3600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rPr>
              <a:t>CMS</a:t>
            </a:r>
            <a:endParaRPr kumimoji="0" lang="ja-JP" altLang="en-US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ゴシック" panose="020B0609070205080204" pitchFamily="49" charset="-128"/>
              <a:cs typeface="Arial" panose="020B0604020202020204" pitchFamily="34" charset="0"/>
            </a:endParaRPr>
          </a:p>
        </p:txBody>
      </p:sp>
      <p:cxnSp>
        <p:nvCxnSpPr>
          <p:cNvPr id="74" name="直線コネクタ 73">
            <a:extLst>
              <a:ext uri="{FF2B5EF4-FFF2-40B4-BE49-F238E27FC236}">
                <a16:creationId xmlns:a16="http://schemas.microsoft.com/office/drawing/2014/main" id="{72979D21-11F4-9ED1-E143-E8EE566E39B5}"/>
              </a:ext>
            </a:extLst>
          </p:cNvPr>
          <p:cNvCxnSpPr>
            <a:cxnSpLocks/>
          </p:cNvCxnSpPr>
          <p:nvPr/>
        </p:nvCxnSpPr>
        <p:spPr bwMode="auto">
          <a:xfrm>
            <a:off x="6223591" y="2216585"/>
            <a:ext cx="0" cy="4914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21FE1D25-573D-E7D7-3E06-78F5BB3B004E}"/>
              </a:ext>
            </a:extLst>
          </p:cNvPr>
          <p:cNvCxnSpPr>
            <a:cxnSpLocks/>
          </p:cNvCxnSpPr>
          <p:nvPr/>
        </p:nvCxnSpPr>
        <p:spPr bwMode="auto">
          <a:xfrm flipH="1">
            <a:off x="6224730" y="2414230"/>
            <a:ext cx="50751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6" name="吹き出し: 角を丸めた四角形 133">
            <a:extLst>
              <a:ext uri="{FF2B5EF4-FFF2-40B4-BE49-F238E27FC236}">
                <a16:creationId xmlns:a16="http://schemas.microsoft.com/office/drawing/2014/main" id="{DF8C08C7-69EA-C2EC-B3B7-083022C8CBFB}"/>
              </a:ext>
            </a:extLst>
          </p:cNvPr>
          <p:cNvSpPr/>
          <p:nvPr/>
        </p:nvSpPr>
        <p:spPr bwMode="auto">
          <a:xfrm>
            <a:off x="7414230" y="4087938"/>
            <a:ext cx="1619116" cy="611819"/>
          </a:xfrm>
          <a:prstGeom prst="wedgeRoundRectCallout">
            <a:avLst>
              <a:gd name="adj1" fmla="val -71025"/>
              <a:gd name="adj2" fmla="val -38725"/>
              <a:gd name="adj3" fmla="val 16667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D6CDEC8A-E427-422A-F7B2-80450394F8E0}"/>
              </a:ext>
            </a:extLst>
          </p:cNvPr>
          <p:cNvSpPr txBox="1"/>
          <p:nvPr/>
        </p:nvSpPr>
        <p:spPr>
          <a:xfrm>
            <a:off x="7435309" y="4096657"/>
            <a:ext cx="159530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Continues to receive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packets after attack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detection</a:t>
            </a: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7370D56B-1CE9-5447-6426-F0435C930CCD}"/>
              </a:ext>
            </a:extLst>
          </p:cNvPr>
          <p:cNvSpPr txBox="1"/>
          <p:nvPr/>
        </p:nvSpPr>
        <p:spPr>
          <a:xfrm>
            <a:off x="3035247" y="1233873"/>
            <a:ext cx="270779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※ Router -&gt;NTD mirroring is omitted.</a:t>
            </a:r>
          </a:p>
        </p:txBody>
      </p:sp>
    </p:spTree>
    <p:extLst>
      <p:ext uri="{BB962C8B-B14F-4D97-AF65-F5344CB8AC3E}">
        <p14:creationId xmlns:p14="http://schemas.microsoft.com/office/powerpoint/2010/main" val="788425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312BF631-196F-9F08-846D-FE3A71D8D0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6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4" name="矢印: 右 60">
            <a:extLst>
              <a:ext uri="{FF2B5EF4-FFF2-40B4-BE49-F238E27FC236}">
                <a16:creationId xmlns:a16="http://schemas.microsoft.com/office/drawing/2014/main" id="{4597ECB2-8CF5-F568-6123-B544FD9BFAA6}"/>
              </a:ext>
            </a:extLst>
          </p:cNvPr>
          <p:cNvSpPr/>
          <p:nvPr/>
        </p:nvSpPr>
        <p:spPr bwMode="auto">
          <a:xfrm flipH="1">
            <a:off x="3769493" y="5542725"/>
            <a:ext cx="1674386" cy="396044"/>
          </a:xfrm>
          <a:prstGeom prst="rightArrow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20EDCC5-861A-F6A3-C3C6-A9C70F7E120D}"/>
              </a:ext>
            </a:extLst>
          </p:cNvPr>
          <p:cNvSpPr/>
          <p:nvPr/>
        </p:nvSpPr>
        <p:spPr bwMode="auto">
          <a:xfrm>
            <a:off x="1954438" y="2855343"/>
            <a:ext cx="1789463" cy="147616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7E7B29-156F-FBA1-8BCA-60C152E05344}"/>
              </a:ext>
            </a:extLst>
          </p:cNvPr>
          <p:cNvSpPr/>
          <p:nvPr/>
        </p:nvSpPr>
        <p:spPr bwMode="auto">
          <a:xfrm>
            <a:off x="3753843" y="2924067"/>
            <a:ext cx="3480099" cy="77781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7" name="矢印: 右 59">
            <a:extLst>
              <a:ext uri="{FF2B5EF4-FFF2-40B4-BE49-F238E27FC236}">
                <a16:creationId xmlns:a16="http://schemas.microsoft.com/office/drawing/2014/main" id="{B05A838C-2C9A-59AE-C03F-C7ACF2BC541F}"/>
              </a:ext>
            </a:extLst>
          </p:cNvPr>
          <p:cNvSpPr/>
          <p:nvPr/>
        </p:nvSpPr>
        <p:spPr bwMode="auto">
          <a:xfrm flipH="1">
            <a:off x="3769493" y="3402272"/>
            <a:ext cx="1674386" cy="396044"/>
          </a:xfrm>
          <a:prstGeom prst="rightArrow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pic>
        <p:nvPicPr>
          <p:cNvPr id="8" name="Picture 44" descr="C:\Users\a-nagata.HDC\Documents\Documents\NII-FJL\1Userver.jpg">
            <a:extLst>
              <a:ext uri="{FF2B5EF4-FFF2-40B4-BE49-F238E27FC236}">
                <a16:creationId xmlns:a16="http://schemas.microsoft.com/office/drawing/2014/main" id="{887BF942-C8C0-D7C8-BB16-B6C95CE1E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9" b="88350" l="0" r="95238">
                        <a14:foregroundMark x1="17007" y1="28155" x2="76190" y2="29126"/>
                        <a14:foregroundMark x1="76190" y1="29126" x2="12245" y2="37864"/>
                        <a14:foregroundMark x1="12245" y1="37864" x2="4082" y2="32039"/>
                        <a14:foregroundMark x1="2041" y1="49515" x2="55782" y2="91262"/>
                        <a14:foregroundMark x1="55782" y1="91262" x2="49660" y2="8738"/>
                        <a14:foregroundMark x1="49660" y1="8738" x2="0" y2="56311"/>
                        <a14:foregroundMark x1="0" y1="56311" x2="0" y2="54369"/>
                        <a14:foregroundMark x1="95238" y1="41748" x2="90476" y2="475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517" y="1787127"/>
            <a:ext cx="611842" cy="429458"/>
          </a:xfrm>
          <a:prstGeom prst="rect">
            <a:avLst/>
          </a:prstGeom>
          <a:solidFill>
            <a:srgbClr val="CCFFCC"/>
          </a:solidFill>
          <a:ln>
            <a:noFill/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772E2E-3BA7-4FDD-5D6D-EC56F43FA591}"/>
              </a:ext>
            </a:extLst>
          </p:cNvPr>
          <p:cNvSpPr txBox="1"/>
          <p:nvPr/>
        </p:nvSpPr>
        <p:spPr>
          <a:xfrm>
            <a:off x="1656833" y="1578213"/>
            <a:ext cx="59182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hping1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pic>
        <p:nvPicPr>
          <p:cNvPr id="10" name="Picture 37">
            <a:extLst>
              <a:ext uri="{FF2B5EF4-FFF2-40B4-BE49-F238E27FC236}">
                <a16:creationId xmlns:a16="http://schemas.microsoft.com/office/drawing/2014/main" id="{A90964A0-8D39-940F-15F5-AA64882DFB71}"/>
              </a:ext>
            </a:extLst>
          </p:cNvPr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856552"/>
            <a:ext cx="611842" cy="36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4" descr="C:\Users\a-nagata.HDC\Documents\Documents\NII-FJL\1Userver.jpg">
            <a:extLst>
              <a:ext uri="{FF2B5EF4-FFF2-40B4-BE49-F238E27FC236}">
                <a16:creationId xmlns:a16="http://schemas.microsoft.com/office/drawing/2014/main" id="{20D0260B-139A-F769-C231-B5438F9B2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9" b="88350" l="0" r="95238">
                        <a14:foregroundMark x1="17007" y1="28155" x2="76190" y2="29126"/>
                        <a14:foregroundMark x1="76190" y1="29126" x2="12245" y2="37864"/>
                        <a14:foregroundMark x1="12245" y1="37864" x2="4082" y2="32039"/>
                        <a14:foregroundMark x1="2041" y1="49515" x2="55782" y2="91262"/>
                        <a14:foregroundMark x1="55782" y1="91262" x2="49660" y2="8738"/>
                        <a14:foregroundMark x1="49660" y1="8738" x2="0" y2="56311"/>
                        <a14:foregroundMark x1="0" y1="56311" x2="0" y2="54369"/>
                        <a14:foregroundMark x1="95238" y1="41748" x2="90476" y2="475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067" y="1787127"/>
            <a:ext cx="611842" cy="429458"/>
          </a:xfrm>
          <a:prstGeom prst="rect">
            <a:avLst/>
          </a:prstGeom>
          <a:solidFill>
            <a:srgbClr val="CCFFCC"/>
          </a:solidFill>
          <a:ln>
            <a:noFill/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D3DEB4A-D897-54BC-7F5A-2C02E77BE8C6}"/>
              </a:ext>
            </a:extLst>
          </p:cNvPr>
          <p:cNvSpPr txBox="1"/>
          <p:nvPr/>
        </p:nvSpPr>
        <p:spPr>
          <a:xfrm>
            <a:off x="6925383" y="1578213"/>
            <a:ext cx="59182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hping2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B8E10AB9-3B1D-2C21-9221-FA389675D063}"/>
              </a:ext>
            </a:extLst>
          </p:cNvPr>
          <p:cNvSpPr/>
          <p:nvPr/>
        </p:nvSpPr>
        <p:spPr bwMode="auto">
          <a:xfrm>
            <a:off x="5128617" y="1856552"/>
            <a:ext cx="611842" cy="36003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C729150-34D0-E8BA-8C5E-34F7950917C3}"/>
              </a:ext>
            </a:extLst>
          </p:cNvPr>
          <p:cNvSpPr txBox="1"/>
          <p:nvPr/>
        </p:nvSpPr>
        <p:spPr>
          <a:xfrm>
            <a:off x="5231260" y="1961190"/>
            <a:ext cx="386892" cy="161583"/>
          </a:xfrm>
          <a:prstGeom prst="rect">
            <a:avLst/>
          </a:prstGeom>
          <a:noFill/>
          <a:ln>
            <a:noFill/>
          </a:ln>
        </p:spPr>
        <p:txBody>
          <a:bodyPr wrap="none" lIns="36000" tIns="0" rIns="3600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rPr>
              <a:t>SWA</a:t>
            </a:r>
            <a:endParaRPr kumimoji="0" lang="ja-JP" altLang="en-US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ゴシック" panose="020B0609070205080204" pitchFamily="49" charset="-128"/>
              <a:cs typeface="Arial" panose="020B0604020202020204" pitchFamily="34" charset="0"/>
            </a:endParaRP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36E45D0A-5205-C85B-26EC-87E1ABA7E2D9}"/>
              </a:ext>
            </a:extLst>
          </p:cNvPr>
          <p:cNvCxnSpPr>
            <a:stCxn id="8" idx="2"/>
          </p:cNvCxnSpPr>
          <p:nvPr/>
        </p:nvCxnSpPr>
        <p:spPr bwMode="auto">
          <a:xfrm>
            <a:off x="1954438" y="2216585"/>
            <a:ext cx="0" cy="4343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9CB2D2BA-4B16-32B9-26F7-8A6AC1901746}"/>
              </a:ext>
            </a:extLst>
          </p:cNvPr>
          <p:cNvCxnSpPr/>
          <p:nvPr/>
        </p:nvCxnSpPr>
        <p:spPr bwMode="auto">
          <a:xfrm>
            <a:off x="3743908" y="2216585"/>
            <a:ext cx="0" cy="4343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5F929949-AAA9-3969-8E30-FE24A9FDFFE6}"/>
              </a:ext>
            </a:extLst>
          </p:cNvPr>
          <p:cNvCxnSpPr/>
          <p:nvPr/>
        </p:nvCxnSpPr>
        <p:spPr bwMode="auto">
          <a:xfrm>
            <a:off x="7233944" y="2216585"/>
            <a:ext cx="0" cy="4343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E8F15AD2-F9DB-2FEE-DC3D-9DDA2D8D079C}"/>
              </a:ext>
            </a:extLst>
          </p:cNvPr>
          <p:cNvCxnSpPr/>
          <p:nvPr/>
        </p:nvCxnSpPr>
        <p:spPr bwMode="auto">
          <a:xfrm>
            <a:off x="5434538" y="2216585"/>
            <a:ext cx="0" cy="43438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0F4ADB82-5248-D4D7-7167-0E9B30CEAEAC}"/>
              </a:ext>
            </a:extLst>
          </p:cNvPr>
          <p:cNvCxnSpPr>
            <a:cxnSpLocks/>
          </p:cNvCxnSpPr>
          <p:nvPr/>
        </p:nvCxnSpPr>
        <p:spPr bwMode="auto">
          <a:xfrm>
            <a:off x="3760153" y="2404697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D700FDB6-965F-95EB-45C2-EFD17042C55A}"/>
              </a:ext>
            </a:extLst>
          </p:cNvPr>
          <p:cNvCxnSpPr>
            <a:cxnSpLocks/>
          </p:cNvCxnSpPr>
          <p:nvPr/>
        </p:nvCxnSpPr>
        <p:spPr bwMode="auto">
          <a:xfrm>
            <a:off x="3760153" y="2618185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86C52DB5-BF0E-4CFB-29D0-C735C4A0FDE5}"/>
              </a:ext>
            </a:extLst>
          </p:cNvPr>
          <p:cNvCxnSpPr>
            <a:cxnSpLocks/>
          </p:cNvCxnSpPr>
          <p:nvPr/>
        </p:nvCxnSpPr>
        <p:spPr bwMode="auto">
          <a:xfrm>
            <a:off x="3760153" y="2823763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35940770-AB9A-893F-D5ED-9C5E9DA3233C}"/>
              </a:ext>
            </a:extLst>
          </p:cNvPr>
          <p:cNvCxnSpPr>
            <a:cxnSpLocks/>
          </p:cNvCxnSpPr>
          <p:nvPr/>
        </p:nvCxnSpPr>
        <p:spPr bwMode="auto">
          <a:xfrm>
            <a:off x="3760153" y="3068083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C3D76BCB-B8BF-FD87-212A-DC06E16775B5}"/>
              </a:ext>
            </a:extLst>
          </p:cNvPr>
          <p:cNvCxnSpPr>
            <a:cxnSpLocks/>
          </p:cNvCxnSpPr>
          <p:nvPr/>
        </p:nvCxnSpPr>
        <p:spPr bwMode="auto">
          <a:xfrm>
            <a:off x="3760153" y="3291815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027CD0A2-70F1-5617-CA62-117A63C5B333}"/>
              </a:ext>
            </a:extLst>
          </p:cNvPr>
          <p:cNvCxnSpPr>
            <a:cxnSpLocks/>
          </p:cNvCxnSpPr>
          <p:nvPr/>
        </p:nvCxnSpPr>
        <p:spPr bwMode="auto">
          <a:xfrm>
            <a:off x="3760153" y="3536135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1AB302F2-28AB-08FA-54F3-48219F6A8964}"/>
              </a:ext>
            </a:extLst>
          </p:cNvPr>
          <p:cNvCxnSpPr>
            <a:cxnSpLocks/>
          </p:cNvCxnSpPr>
          <p:nvPr/>
        </p:nvCxnSpPr>
        <p:spPr bwMode="auto">
          <a:xfrm>
            <a:off x="3760153" y="3795871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F27EC637-BF11-D088-2ACE-33FE2768AAD8}"/>
              </a:ext>
            </a:extLst>
          </p:cNvPr>
          <p:cNvCxnSpPr>
            <a:cxnSpLocks/>
          </p:cNvCxnSpPr>
          <p:nvPr/>
        </p:nvCxnSpPr>
        <p:spPr bwMode="auto">
          <a:xfrm>
            <a:off x="3760153" y="4040191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447E7981-C14C-213F-03C0-5EC4113C74DE}"/>
              </a:ext>
            </a:extLst>
          </p:cNvPr>
          <p:cNvCxnSpPr>
            <a:cxnSpLocks/>
          </p:cNvCxnSpPr>
          <p:nvPr/>
        </p:nvCxnSpPr>
        <p:spPr bwMode="auto">
          <a:xfrm>
            <a:off x="3760153" y="4299927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DF482E3A-7ED5-863F-BF4B-4888BECCA171}"/>
              </a:ext>
            </a:extLst>
          </p:cNvPr>
          <p:cNvCxnSpPr>
            <a:cxnSpLocks/>
          </p:cNvCxnSpPr>
          <p:nvPr/>
        </p:nvCxnSpPr>
        <p:spPr bwMode="auto">
          <a:xfrm>
            <a:off x="3760153" y="4544247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56287E3C-410E-5612-09B8-C6EB099349DD}"/>
              </a:ext>
            </a:extLst>
          </p:cNvPr>
          <p:cNvCxnSpPr>
            <a:cxnSpLocks/>
          </p:cNvCxnSpPr>
          <p:nvPr/>
        </p:nvCxnSpPr>
        <p:spPr bwMode="auto">
          <a:xfrm>
            <a:off x="3760153" y="5272035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E7C8CEA4-AE6F-4B6A-FFAB-F51D9D9AC573}"/>
              </a:ext>
            </a:extLst>
          </p:cNvPr>
          <p:cNvCxnSpPr>
            <a:cxnSpLocks/>
          </p:cNvCxnSpPr>
          <p:nvPr/>
        </p:nvCxnSpPr>
        <p:spPr bwMode="auto">
          <a:xfrm>
            <a:off x="3760153" y="5516355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6792306E-613F-29A4-E58C-EC5E8910E9A5}"/>
              </a:ext>
            </a:extLst>
          </p:cNvPr>
          <p:cNvCxnSpPr>
            <a:cxnSpLocks/>
          </p:cNvCxnSpPr>
          <p:nvPr/>
        </p:nvCxnSpPr>
        <p:spPr bwMode="auto">
          <a:xfrm>
            <a:off x="3760153" y="5776091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A3E34385-AE53-55E6-49E6-1B9980D1C614}"/>
              </a:ext>
            </a:extLst>
          </p:cNvPr>
          <p:cNvCxnSpPr>
            <a:cxnSpLocks/>
          </p:cNvCxnSpPr>
          <p:nvPr/>
        </p:nvCxnSpPr>
        <p:spPr bwMode="auto">
          <a:xfrm>
            <a:off x="3760153" y="6020411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BAEE3210-44B2-6CC7-2685-11A7ADFBA5E7}"/>
              </a:ext>
            </a:extLst>
          </p:cNvPr>
          <p:cNvCxnSpPr>
            <a:cxnSpLocks/>
          </p:cNvCxnSpPr>
          <p:nvPr/>
        </p:nvCxnSpPr>
        <p:spPr bwMode="auto">
          <a:xfrm>
            <a:off x="3760153" y="6291101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7EB5AA22-9F79-EBC1-2BF1-3EB3834C03A6}"/>
              </a:ext>
            </a:extLst>
          </p:cNvPr>
          <p:cNvCxnSpPr>
            <a:cxnSpLocks/>
          </p:cNvCxnSpPr>
          <p:nvPr/>
        </p:nvCxnSpPr>
        <p:spPr bwMode="auto">
          <a:xfrm>
            <a:off x="3760153" y="6535421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78FFE69-55A5-162A-7012-261CCEB759F4}"/>
              </a:ext>
            </a:extLst>
          </p:cNvPr>
          <p:cNvSpPr txBox="1"/>
          <p:nvPr/>
        </p:nvSpPr>
        <p:spPr>
          <a:xfrm>
            <a:off x="4456963" y="4918420"/>
            <a:ext cx="461665" cy="33278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...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1BA39428-2ACB-FA89-4B3F-AA2BC0D4FB76}"/>
              </a:ext>
            </a:extLst>
          </p:cNvPr>
          <p:cNvCxnSpPr/>
          <p:nvPr/>
        </p:nvCxnSpPr>
        <p:spPr bwMode="auto">
          <a:xfrm>
            <a:off x="1331640" y="2832907"/>
            <a:ext cx="62279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DD673F6-9E34-9250-D126-4726D793EEDF}"/>
              </a:ext>
            </a:extLst>
          </p:cNvPr>
          <p:cNvSpPr txBox="1"/>
          <p:nvPr/>
        </p:nvSpPr>
        <p:spPr>
          <a:xfrm>
            <a:off x="634083" y="2407295"/>
            <a:ext cx="130837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Transmission Start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(hping3</a:t>
            </a:r>
            <a:r>
              <a:rPr lang="en-US" altLang="ja-JP" sz="1050" dirty="0">
                <a:solidFill>
                  <a:srgbClr val="000000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 execution</a:t>
            </a: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90ED0F1-D9E2-032F-D7CC-56DC014B4A81}"/>
              </a:ext>
            </a:extLst>
          </p:cNvPr>
          <p:cNvSpPr txBox="1"/>
          <p:nvPr/>
        </p:nvSpPr>
        <p:spPr>
          <a:xfrm>
            <a:off x="2158196" y="2826225"/>
            <a:ext cx="118974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TCP SYN floods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29F0F3B2-A698-5188-0620-1B6F8E20C3E2}"/>
              </a:ext>
            </a:extLst>
          </p:cNvPr>
          <p:cNvCxnSpPr>
            <a:cxnSpLocks/>
          </p:cNvCxnSpPr>
          <p:nvPr/>
        </p:nvCxnSpPr>
        <p:spPr bwMode="auto">
          <a:xfrm>
            <a:off x="2052097" y="3046882"/>
            <a:ext cx="169180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0" name="直線矢印コネクタ 39">
            <a:extLst>
              <a:ext uri="{FF2B5EF4-FFF2-40B4-BE49-F238E27FC236}">
                <a16:creationId xmlns:a16="http://schemas.microsoft.com/office/drawing/2014/main" id="{691D224D-1FE8-1DB5-8DFE-7F3D6E4C9C11}"/>
              </a:ext>
            </a:extLst>
          </p:cNvPr>
          <p:cNvCxnSpPr>
            <a:cxnSpLocks/>
          </p:cNvCxnSpPr>
          <p:nvPr/>
        </p:nvCxnSpPr>
        <p:spPr bwMode="auto">
          <a:xfrm>
            <a:off x="3769493" y="3140091"/>
            <a:ext cx="346444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3916A5E6-4348-1397-9AB3-0D60A2FE8542}"/>
              </a:ext>
            </a:extLst>
          </p:cNvPr>
          <p:cNvSpPr txBox="1"/>
          <p:nvPr/>
        </p:nvSpPr>
        <p:spPr>
          <a:xfrm>
            <a:off x="3102819" y="1604922"/>
            <a:ext cx="118333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050" dirty="0">
                <a:solidFill>
                  <a:srgbClr val="000000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Router (</a:t>
            </a: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nii-RM1)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EC21BCD7-8B8F-05AF-8A19-9C9DBACA2442}"/>
              </a:ext>
            </a:extLst>
          </p:cNvPr>
          <p:cNvCxnSpPr/>
          <p:nvPr/>
        </p:nvCxnSpPr>
        <p:spPr bwMode="auto">
          <a:xfrm>
            <a:off x="1331640" y="4327289"/>
            <a:ext cx="62279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BB8F3E81-901A-3AB3-8003-838D2A7748AF}"/>
              </a:ext>
            </a:extLst>
          </p:cNvPr>
          <p:cNvSpPr txBox="1"/>
          <p:nvPr/>
        </p:nvSpPr>
        <p:spPr>
          <a:xfrm>
            <a:off x="629790" y="3892268"/>
            <a:ext cx="130195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Stop Transmission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(hping3 stop)</a:t>
            </a:r>
          </a:p>
        </p:txBody>
      </p:sp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156E6050-76DE-0E5D-70DF-A8CDB176354B}"/>
              </a:ext>
            </a:extLst>
          </p:cNvPr>
          <p:cNvCxnSpPr/>
          <p:nvPr/>
        </p:nvCxnSpPr>
        <p:spPr bwMode="auto">
          <a:xfrm>
            <a:off x="3588179" y="4299927"/>
            <a:ext cx="0" cy="144082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arrow" w="med" len="med"/>
            <a:tailEnd type="arrow" w="med" len="med"/>
          </a:ln>
          <a:effectLst/>
        </p:spPr>
      </p:cxn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1C0FFBF6-CC0D-4072-B395-3261DF9D9516}"/>
              </a:ext>
            </a:extLst>
          </p:cNvPr>
          <p:cNvSpPr txBox="1"/>
          <p:nvPr/>
        </p:nvSpPr>
        <p:spPr>
          <a:xfrm>
            <a:off x="2077074" y="4817269"/>
            <a:ext cx="154241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Approx. 5 minutes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since last transmission</a:t>
            </a:r>
          </a:p>
        </p:txBody>
      </p: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88183D76-1114-8CF3-4E14-DEAD4C49AEC9}"/>
              </a:ext>
            </a:extLst>
          </p:cNvPr>
          <p:cNvCxnSpPr>
            <a:cxnSpLocks/>
          </p:cNvCxnSpPr>
          <p:nvPr/>
        </p:nvCxnSpPr>
        <p:spPr bwMode="auto">
          <a:xfrm>
            <a:off x="3588179" y="2859107"/>
            <a:ext cx="0" cy="73431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arrow" w="med" len="med"/>
            <a:tailEnd type="arrow" w="med" len="med"/>
          </a:ln>
          <a:effectLst/>
        </p:spPr>
      </p:cxn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BDC8B155-32A1-3484-FA65-AC0C7E976B63}"/>
              </a:ext>
            </a:extLst>
          </p:cNvPr>
          <p:cNvSpPr txBox="1"/>
          <p:nvPr/>
        </p:nvSpPr>
        <p:spPr>
          <a:xfrm>
            <a:off x="2644009" y="3156397"/>
            <a:ext cx="95090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15-20 secs.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C1A3F83E-F0AF-FA5E-F580-8514EDAAD44B}"/>
              </a:ext>
            </a:extLst>
          </p:cNvPr>
          <p:cNvSpPr txBox="1"/>
          <p:nvPr/>
        </p:nvSpPr>
        <p:spPr>
          <a:xfrm>
            <a:off x="4215078" y="3488745"/>
            <a:ext cx="7232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netconf</a:t>
            </a:r>
            <a:endParaRPr kumimoji="1" lang="en-US" altLang="ja-JP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123E3CBD-02B5-6E1F-BC36-87F2B128007C}"/>
              </a:ext>
            </a:extLst>
          </p:cNvPr>
          <p:cNvSpPr txBox="1"/>
          <p:nvPr/>
        </p:nvSpPr>
        <p:spPr>
          <a:xfrm>
            <a:off x="4215078" y="5616692"/>
            <a:ext cx="7232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netconf</a:t>
            </a:r>
            <a:endParaRPr kumimoji="1" lang="en-US" altLang="ja-JP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50" name="吹き出し: 角を丸めた四角形 88">
            <a:extLst>
              <a:ext uri="{FF2B5EF4-FFF2-40B4-BE49-F238E27FC236}">
                <a16:creationId xmlns:a16="http://schemas.microsoft.com/office/drawing/2014/main" id="{63BA5136-414E-4F89-9026-7BF888C918AD}"/>
              </a:ext>
            </a:extLst>
          </p:cNvPr>
          <p:cNvSpPr/>
          <p:nvPr/>
        </p:nvSpPr>
        <p:spPr bwMode="auto">
          <a:xfrm>
            <a:off x="5492655" y="3201943"/>
            <a:ext cx="1440145" cy="258652"/>
          </a:xfrm>
          <a:prstGeom prst="wedgeRoundRectCallout">
            <a:avLst>
              <a:gd name="adj1" fmla="val -52443"/>
              <a:gd name="adj2" fmla="val 68245"/>
              <a:gd name="adj3" fmla="val 16667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5B9789BB-FA83-9BD7-415F-C0F5E48B9C54}"/>
              </a:ext>
            </a:extLst>
          </p:cNvPr>
          <p:cNvSpPr txBox="1"/>
          <p:nvPr/>
        </p:nvSpPr>
        <p:spPr>
          <a:xfrm>
            <a:off x="5643363" y="3200144"/>
            <a:ext cx="12394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Detect</a:t>
            </a:r>
            <a:r>
              <a:rPr lang="en-US" altLang="ja-JP" sz="1100" dirty="0">
                <a:solidFill>
                  <a:srgbClr val="000000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 the attack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52" name="吹き出し: 角を丸めた四角形 91">
            <a:extLst>
              <a:ext uri="{FF2B5EF4-FFF2-40B4-BE49-F238E27FC236}">
                <a16:creationId xmlns:a16="http://schemas.microsoft.com/office/drawing/2014/main" id="{ECCB0D43-75FD-C852-539B-58613702E1B1}"/>
              </a:ext>
            </a:extLst>
          </p:cNvPr>
          <p:cNvSpPr/>
          <p:nvPr/>
        </p:nvSpPr>
        <p:spPr bwMode="auto">
          <a:xfrm>
            <a:off x="5711765" y="3593424"/>
            <a:ext cx="1308506" cy="396041"/>
          </a:xfrm>
          <a:prstGeom prst="wedgeRoundRectCallout">
            <a:avLst>
              <a:gd name="adj1" fmla="val -94556"/>
              <a:gd name="adj2" fmla="val -36369"/>
              <a:gd name="adj3" fmla="val 16667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6F9BCA57-A2BE-CAB9-2A6F-F2597B4CF2B2}"/>
              </a:ext>
            </a:extLst>
          </p:cNvPr>
          <p:cNvSpPr txBox="1"/>
          <p:nvPr/>
        </p:nvSpPr>
        <p:spPr>
          <a:xfrm>
            <a:off x="5792877" y="3575136"/>
            <a:ext cx="10951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100" b="0" i="0" u="none" strike="noStrike" dirty="0">
                <a:solidFill>
                  <a:srgbClr val="1B1E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Set up </a:t>
            </a:r>
          </a:p>
          <a:p>
            <a:pPr algn="ctr"/>
            <a:r>
              <a:rPr lang="en-US" altLang="ja-JP" sz="1100" b="0" i="0" u="none" strike="noStrike" dirty="0">
                <a:solidFill>
                  <a:srgbClr val="1B1E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additional filter</a:t>
            </a:r>
          </a:p>
        </p:txBody>
      </p:sp>
      <p:sp>
        <p:nvSpPr>
          <p:cNvPr id="54" name="吹き出し: 角を丸めた四角形 93">
            <a:extLst>
              <a:ext uri="{FF2B5EF4-FFF2-40B4-BE49-F238E27FC236}">
                <a16:creationId xmlns:a16="http://schemas.microsoft.com/office/drawing/2014/main" id="{F72EBBC8-482C-8713-4678-526AEBBC8703}"/>
              </a:ext>
            </a:extLst>
          </p:cNvPr>
          <p:cNvSpPr/>
          <p:nvPr/>
        </p:nvSpPr>
        <p:spPr bwMode="auto">
          <a:xfrm>
            <a:off x="5711764" y="5887337"/>
            <a:ext cx="1422741" cy="396041"/>
          </a:xfrm>
          <a:prstGeom prst="wedgeRoundRectCallout">
            <a:avLst>
              <a:gd name="adj1" fmla="val -88509"/>
              <a:gd name="adj2" fmla="val -74110"/>
              <a:gd name="adj3" fmla="val 16667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7530FAF6-2E09-85EF-F876-4B2DBAE121C0}"/>
              </a:ext>
            </a:extLst>
          </p:cNvPr>
          <p:cNvSpPr txBox="1"/>
          <p:nvPr/>
        </p:nvSpPr>
        <p:spPr>
          <a:xfrm>
            <a:off x="5680832" y="5960034"/>
            <a:ext cx="14750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Filter Release Setting</a:t>
            </a:r>
          </a:p>
        </p:txBody>
      </p:sp>
      <p:cxnSp>
        <p:nvCxnSpPr>
          <p:cNvPr id="58" name="直線矢印コネクタ 57">
            <a:extLst>
              <a:ext uri="{FF2B5EF4-FFF2-40B4-BE49-F238E27FC236}">
                <a16:creationId xmlns:a16="http://schemas.microsoft.com/office/drawing/2014/main" id="{665D97C0-150C-FB6B-2F3C-8764C01D84FE}"/>
              </a:ext>
            </a:extLst>
          </p:cNvPr>
          <p:cNvCxnSpPr>
            <a:cxnSpLocks/>
          </p:cNvCxnSpPr>
          <p:nvPr/>
        </p:nvCxnSpPr>
        <p:spPr bwMode="auto">
          <a:xfrm>
            <a:off x="6136417" y="1265012"/>
            <a:ext cx="59582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29A1CE5F-D853-FC4D-637A-0FB1B6AA8B67}"/>
              </a:ext>
            </a:extLst>
          </p:cNvPr>
          <p:cNvSpPr txBox="1"/>
          <p:nvPr/>
        </p:nvSpPr>
        <p:spPr>
          <a:xfrm>
            <a:off x="6732240" y="1172301"/>
            <a:ext cx="19784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telemetry packet (for Firewall filter)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7C0457BC-4181-F2AE-1086-BD1462C342C4}"/>
              </a:ext>
            </a:extLst>
          </p:cNvPr>
          <p:cNvSpPr/>
          <p:nvPr/>
        </p:nvSpPr>
        <p:spPr bwMode="auto">
          <a:xfrm>
            <a:off x="6112001" y="1330432"/>
            <a:ext cx="620240" cy="21544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78CE59CE-55C5-D18E-C9A3-F54EE68B6048}"/>
              </a:ext>
            </a:extLst>
          </p:cNvPr>
          <p:cNvCxnSpPr>
            <a:cxnSpLocks/>
          </p:cNvCxnSpPr>
          <p:nvPr/>
        </p:nvCxnSpPr>
        <p:spPr bwMode="auto">
          <a:xfrm>
            <a:off x="6130107" y="1445032"/>
            <a:ext cx="58648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8191EEAF-3F79-8B86-72BF-0592FD418C50}"/>
              </a:ext>
            </a:extLst>
          </p:cNvPr>
          <p:cNvSpPr txBox="1"/>
          <p:nvPr/>
        </p:nvSpPr>
        <p:spPr>
          <a:xfrm>
            <a:off x="6732240" y="1358091"/>
            <a:ext cx="181331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user data packet (DDoS attacks)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F396B94E-E413-8596-EBC6-093A88D4CD01}"/>
              </a:ext>
            </a:extLst>
          </p:cNvPr>
          <p:cNvSpPr txBox="1"/>
          <p:nvPr/>
        </p:nvSpPr>
        <p:spPr>
          <a:xfrm>
            <a:off x="4257199" y="2206459"/>
            <a:ext cx="6591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telemetry</a:t>
            </a:r>
            <a:endParaRPr kumimoji="1" lang="ja-JP" alt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64" name="吹き出し: 角を丸めた四角形 108">
            <a:extLst>
              <a:ext uri="{FF2B5EF4-FFF2-40B4-BE49-F238E27FC236}">
                <a16:creationId xmlns:a16="http://schemas.microsoft.com/office/drawing/2014/main" id="{BAEAA0ED-598A-1110-FEA5-4077354DDC3D}"/>
              </a:ext>
            </a:extLst>
          </p:cNvPr>
          <p:cNvSpPr/>
          <p:nvPr/>
        </p:nvSpPr>
        <p:spPr bwMode="auto">
          <a:xfrm>
            <a:off x="3953768" y="2446382"/>
            <a:ext cx="1042273" cy="248849"/>
          </a:xfrm>
          <a:prstGeom prst="wedgeRoundRectCallout">
            <a:avLst>
              <a:gd name="adj1" fmla="val -48862"/>
              <a:gd name="adj2" fmla="val 94492"/>
              <a:gd name="adj3" fmla="val 16667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AB3D9220-3101-9782-3F5A-D050AEA78D29}"/>
              </a:ext>
            </a:extLst>
          </p:cNvPr>
          <p:cNvSpPr txBox="1"/>
          <p:nvPr/>
        </p:nvSpPr>
        <p:spPr>
          <a:xfrm>
            <a:off x="4060786" y="2435008"/>
            <a:ext cx="8274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1send/sec</a:t>
            </a:r>
          </a:p>
        </p:txBody>
      </p: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AAA11E41-04C6-985C-184F-8F4F6B807720}"/>
              </a:ext>
            </a:extLst>
          </p:cNvPr>
          <p:cNvCxnSpPr>
            <a:cxnSpLocks/>
          </p:cNvCxnSpPr>
          <p:nvPr/>
        </p:nvCxnSpPr>
        <p:spPr bwMode="auto">
          <a:xfrm>
            <a:off x="3760153" y="4796275"/>
            <a:ext cx="16743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99FF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67" name="右中かっこ 66">
            <a:extLst>
              <a:ext uri="{FF2B5EF4-FFF2-40B4-BE49-F238E27FC236}">
                <a16:creationId xmlns:a16="http://schemas.microsoft.com/office/drawing/2014/main" id="{7198BB87-CE73-C8A0-5421-D9A577CC50C9}"/>
              </a:ext>
            </a:extLst>
          </p:cNvPr>
          <p:cNvSpPr/>
          <p:nvPr/>
        </p:nvSpPr>
        <p:spPr bwMode="auto">
          <a:xfrm>
            <a:off x="3760605" y="3710080"/>
            <a:ext cx="171816" cy="671487"/>
          </a:xfrm>
          <a:prstGeom prst="rightBrace">
            <a:avLst>
              <a:gd name="adj1" fmla="val 51204"/>
              <a:gd name="adj2" fmla="val 5000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68" name="吹き出し: 角を丸めた四角形 116">
            <a:extLst>
              <a:ext uri="{FF2B5EF4-FFF2-40B4-BE49-F238E27FC236}">
                <a16:creationId xmlns:a16="http://schemas.microsoft.com/office/drawing/2014/main" id="{7BA857F5-A1C0-ABB6-F08A-8944AE65F546}"/>
              </a:ext>
            </a:extLst>
          </p:cNvPr>
          <p:cNvSpPr/>
          <p:nvPr/>
        </p:nvSpPr>
        <p:spPr bwMode="auto">
          <a:xfrm>
            <a:off x="5623050" y="4472238"/>
            <a:ext cx="1556835" cy="381931"/>
          </a:xfrm>
          <a:prstGeom prst="wedgeRoundRectCallout">
            <a:avLst>
              <a:gd name="adj1" fmla="val -159916"/>
              <a:gd name="adj2" fmla="val -150280"/>
              <a:gd name="adj3" fmla="val 16667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cxnSp>
        <p:nvCxnSpPr>
          <p:cNvPr id="70" name="直線矢印コネクタ 69">
            <a:extLst>
              <a:ext uri="{FF2B5EF4-FFF2-40B4-BE49-F238E27FC236}">
                <a16:creationId xmlns:a16="http://schemas.microsoft.com/office/drawing/2014/main" id="{A53F7D24-88C9-603D-D0EC-2F88FAB2F71F}"/>
              </a:ext>
            </a:extLst>
          </p:cNvPr>
          <p:cNvCxnSpPr>
            <a:cxnSpLocks/>
          </p:cNvCxnSpPr>
          <p:nvPr/>
        </p:nvCxnSpPr>
        <p:spPr bwMode="auto">
          <a:xfrm flipH="1">
            <a:off x="5417493" y="2528023"/>
            <a:ext cx="80609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AF8CE64F-1B68-5B07-C738-D0D137EDDBF5}"/>
              </a:ext>
            </a:extLst>
          </p:cNvPr>
          <p:cNvSpPr txBox="1"/>
          <p:nvPr/>
        </p:nvSpPr>
        <p:spPr>
          <a:xfrm>
            <a:off x="6231753" y="2210788"/>
            <a:ext cx="1508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Operation mode setting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(Mitigation</a:t>
            </a: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 mode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5011B0C5-234D-4C62-CDA1-8CFD14F93357}"/>
              </a:ext>
            </a:extLst>
          </p:cNvPr>
          <p:cNvSpPr/>
          <p:nvPr/>
        </p:nvSpPr>
        <p:spPr bwMode="auto">
          <a:xfrm>
            <a:off x="5903131" y="1856552"/>
            <a:ext cx="611842" cy="3600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1BF536E7-583B-89F3-966A-2D3AAA6B6353}"/>
              </a:ext>
            </a:extLst>
          </p:cNvPr>
          <p:cNvSpPr txBox="1"/>
          <p:nvPr/>
        </p:nvSpPr>
        <p:spPr>
          <a:xfrm>
            <a:off x="6025802" y="1953345"/>
            <a:ext cx="372465" cy="161583"/>
          </a:xfrm>
          <a:prstGeom prst="rect">
            <a:avLst/>
          </a:prstGeom>
          <a:noFill/>
          <a:ln>
            <a:noFill/>
          </a:ln>
        </p:spPr>
        <p:txBody>
          <a:bodyPr wrap="none" lIns="36000" tIns="0" rIns="3600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rPr>
              <a:t>CMS</a:t>
            </a:r>
            <a:endParaRPr kumimoji="0" lang="ja-JP" altLang="en-US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ゴシック" panose="020B0609070205080204" pitchFamily="49" charset="-128"/>
              <a:cs typeface="Arial" panose="020B0604020202020204" pitchFamily="34" charset="0"/>
            </a:endParaRPr>
          </a:p>
        </p:txBody>
      </p:sp>
      <p:cxnSp>
        <p:nvCxnSpPr>
          <p:cNvPr id="74" name="直線コネクタ 73">
            <a:extLst>
              <a:ext uri="{FF2B5EF4-FFF2-40B4-BE49-F238E27FC236}">
                <a16:creationId xmlns:a16="http://schemas.microsoft.com/office/drawing/2014/main" id="{72979D21-11F4-9ED1-E143-E8EE566E39B5}"/>
              </a:ext>
            </a:extLst>
          </p:cNvPr>
          <p:cNvCxnSpPr>
            <a:cxnSpLocks/>
          </p:cNvCxnSpPr>
          <p:nvPr/>
        </p:nvCxnSpPr>
        <p:spPr bwMode="auto">
          <a:xfrm>
            <a:off x="6223591" y="2216585"/>
            <a:ext cx="0" cy="4914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21FE1D25-573D-E7D7-3E06-78F5BB3B004E}"/>
              </a:ext>
            </a:extLst>
          </p:cNvPr>
          <p:cNvCxnSpPr>
            <a:cxnSpLocks/>
          </p:cNvCxnSpPr>
          <p:nvPr/>
        </p:nvCxnSpPr>
        <p:spPr bwMode="auto">
          <a:xfrm flipH="1">
            <a:off x="6224730" y="2414230"/>
            <a:ext cx="50751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6" name="吹き出し: 角を丸めた四角形 133">
            <a:extLst>
              <a:ext uri="{FF2B5EF4-FFF2-40B4-BE49-F238E27FC236}">
                <a16:creationId xmlns:a16="http://schemas.microsoft.com/office/drawing/2014/main" id="{DF8C08C7-69EA-C2EC-B3B7-083022C8CBFB}"/>
              </a:ext>
            </a:extLst>
          </p:cNvPr>
          <p:cNvSpPr/>
          <p:nvPr/>
        </p:nvSpPr>
        <p:spPr bwMode="auto">
          <a:xfrm>
            <a:off x="7486002" y="3336879"/>
            <a:ext cx="1619116" cy="611819"/>
          </a:xfrm>
          <a:prstGeom prst="wedgeRoundRectCallout">
            <a:avLst>
              <a:gd name="adj1" fmla="val -63423"/>
              <a:gd name="adj2" fmla="val 8699"/>
              <a:gd name="adj3" fmla="val 16667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D6CDEC8A-E427-422A-F7B2-80450394F8E0}"/>
              </a:ext>
            </a:extLst>
          </p:cNvPr>
          <p:cNvSpPr txBox="1"/>
          <p:nvPr/>
        </p:nvSpPr>
        <p:spPr>
          <a:xfrm>
            <a:off x="7412011" y="3427344"/>
            <a:ext cx="17626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Block packet reception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 upon attack detection</a:t>
            </a: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7370D56B-1CE9-5447-6426-F0435C930CCD}"/>
              </a:ext>
            </a:extLst>
          </p:cNvPr>
          <p:cNvSpPr txBox="1"/>
          <p:nvPr/>
        </p:nvSpPr>
        <p:spPr>
          <a:xfrm>
            <a:off x="3035247" y="1233873"/>
            <a:ext cx="270779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※ Router -&gt;NTD mirroring is omitted.</a:t>
            </a:r>
          </a:p>
        </p:txBody>
      </p:sp>
      <p:sp>
        <p:nvSpPr>
          <p:cNvPr id="79" name="タイトル 2">
            <a:extLst>
              <a:ext uri="{FF2B5EF4-FFF2-40B4-BE49-F238E27FC236}">
                <a16:creationId xmlns:a16="http://schemas.microsoft.com/office/drawing/2014/main" id="{CDCAE0CB-3194-06A7-D5EB-8E28BBA5051E}"/>
              </a:ext>
            </a:extLst>
          </p:cNvPr>
          <p:cNvSpPr txBox="1">
            <a:spLocks/>
          </p:cNvSpPr>
          <p:nvPr/>
        </p:nvSpPr>
        <p:spPr>
          <a:xfrm>
            <a:off x="189232" y="262064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3600" b="1" baseline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メイリオ" panose="020B0604030504040204" pitchFamily="5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  <a:cs typeface="HGPｺﾞｼｯｸE" charset="0"/>
              </a:defRPr>
            </a:lvl5pPr>
            <a:lvl6pPr marL="422039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6pPr>
            <a:lvl7pPr marL="844078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7pPr>
            <a:lvl8pPr marL="1266117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8pPr>
            <a:lvl9pPr marL="1688155" algn="ctr" rtl="0" fontAlgn="base">
              <a:spcBef>
                <a:spcPct val="0"/>
              </a:spcBef>
              <a:spcAft>
                <a:spcPct val="0"/>
              </a:spcAft>
              <a:defRPr kumimoji="1" sz="2585">
                <a:solidFill>
                  <a:schemeClr val="tx1"/>
                </a:solidFill>
                <a:latin typeface="HGPｺﾞｼｯｸE" pitchFamily="50" charset="-128"/>
                <a:ea typeface="HGPｺﾞｼｯｸE" pitchFamily="50" charset="-128"/>
              </a:defRPr>
            </a:lvl9pPr>
          </a:lstStyle>
          <a:p>
            <a:r>
              <a:rPr lang="en-US" altLang="ja-JP" kern="0" dirty="0">
                <a:latin typeface="Arial" panose="020B0604020202020204" pitchFamily="34" charset="0"/>
                <a:cs typeface="Arial" panose="020B0604020202020204" pitchFamily="34" charset="0"/>
              </a:rPr>
              <a:t>Processing flow in mitigation mode</a:t>
            </a:r>
            <a:endParaRPr lang="ja-JP" altLang="en-US" ker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22137211-DE68-31F6-8D23-DCC9DB12581A}"/>
              </a:ext>
            </a:extLst>
          </p:cNvPr>
          <p:cNvSpPr txBox="1"/>
          <p:nvPr/>
        </p:nvSpPr>
        <p:spPr>
          <a:xfrm>
            <a:off x="5639524" y="4455649"/>
            <a:ext cx="155683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Packets are discarded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by the filter</a:t>
            </a:r>
          </a:p>
        </p:txBody>
      </p:sp>
    </p:spTree>
    <p:extLst>
      <p:ext uri="{BB962C8B-B14F-4D97-AF65-F5344CB8AC3E}">
        <p14:creationId xmlns:p14="http://schemas.microsoft.com/office/powerpoint/2010/main" val="3607975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9B188AA-F58A-7291-BAD0-B8E051517F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7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29EA1A71-6F33-EBB8-25B9-7473957FD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" y="180000"/>
            <a:ext cx="8922531" cy="720000"/>
          </a:xfrm>
        </p:spPr>
        <p:txBody>
          <a:bodyPr>
            <a:noAutofit/>
          </a:bodyPr>
          <a:lstStyle/>
          <a:p>
            <a:r>
              <a:rPr kumimoji="1" lang="en-US" altLang="ja-JP" sz="2400" dirty="0">
                <a:latin typeface="Arial" panose="020B0604020202020204" pitchFamily="34" charset="0"/>
                <a:cs typeface="Arial" panose="020B0604020202020204" pitchFamily="34" charset="0"/>
              </a:rPr>
              <a:t>Example of automatic config submission to router (monitor)</a:t>
            </a:r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0689FD3-9311-0E30-26FC-F0233C8D9C13}"/>
              </a:ext>
            </a:extLst>
          </p:cNvPr>
          <p:cNvSpPr txBox="1"/>
          <p:nvPr/>
        </p:nvSpPr>
        <p:spPr>
          <a:xfrm>
            <a:off x="940880" y="4077088"/>
            <a:ext cx="2480166" cy="25205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{master}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nii@nii-RM1&gt; show ephemeral-configuration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ddmon</a:t>
            </a:r>
            <a:endParaRPr kumimoji="1" lang="en-US" altLang="ja-JP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## Last changed: 2020-07-21 19:21:05 JST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firewall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family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inet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filter DDMON-MITIGATE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egress_manual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discard_manual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discard_auto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accept_manual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accept_auto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{master}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nii@nii-RM1&gt;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230C9-7300-966C-46FB-EBB9D7F18A02}"/>
              </a:ext>
            </a:extLst>
          </p:cNvPr>
          <p:cNvSpPr txBox="1"/>
          <p:nvPr/>
        </p:nvSpPr>
        <p:spPr>
          <a:xfrm>
            <a:off x="4240641" y="1110023"/>
            <a:ext cx="3651962" cy="54829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{master}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nii@nii-RM1&gt; show ephemeral-configuration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ddmon</a:t>
            </a:r>
            <a:endParaRPr kumimoji="1" lang="en-US" altLang="ja-JP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## Last changed: 2020-07-21 19:13:06 JST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firewall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family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inet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filter DDMON-MITIGATE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egress_manual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discard_manual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discard_auto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accept_manual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e47a37ac4dc5a630bd7fc1f16d129f22-match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from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destination-address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    202.241.0.1/32;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packet-length 128-255;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protocol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tcp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ttl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64-127;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destination-port 1111;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tcp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-flags "!fin &amp; syn &amp; !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rst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&amp; !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psh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&amp; !ack";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count Corero-auto-e47a37ac4dc5a630bd7fc1f16d129f22-match;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port-mirror;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e47a37ac4dc5a630bd7fc1f16d129f22-action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from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destination-address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    202.241.0.1/32;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packet-length 128-255;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protocol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tcp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ttl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64-127;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destination-port 1111;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tcp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-flags "!fin &amp; syn &amp; !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rst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&amp; !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psh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&amp; !ack";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count ddmon-auto-e47a37ac4dc5a630bd7fc1f16d129f22-accept;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accept;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accept_auto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{master}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nii@nii-RM1&gt;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B66FCB0-0903-5CC6-C4AE-55F0EE59CD0E}"/>
              </a:ext>
            </a:extLst>
          </p:cNvPr>
          <p:cNvSpPr txBox="1"/>
          <p:nvPr/>
        </p:nvSpPr>
        <p:spPr>
          <a:xfrm>
            <a:off x="940880" y="1102333"/>
            <a:ext cx="2480166" cy="25205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{master}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nii@nii-RM1&gt; show ephemeral-configuration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ddmon</a:t>
            </a:r>
            <a:endParaRPr kumimoji="1" lang="en-US" altLang="ja-JP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## Last changed: 2020-07-21 17:52:26 JST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firewall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family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inet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filter DDMON-MITIGATE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egress_manual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discard_manual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discard_auto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accept_manual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accept_auto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{master}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nii@nii-RM1&gt;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140024C-C086-03F7-D616-4DCD87FFC0AD}"/>
              </a:ext>
            </a:extLst>
          </p:cNvPr>
          <p:cNvSpPr txBox="1"/>
          <p:nvPr/>
        </p:nvSpPr>
        <p:spPr>
          <a:xfrm>
            <a:off x="417563" y="775472"/>
            <a:ext cx="351397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Before TCP SYN flood transmission starts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C22F77C-B065-2593-5620-995CAD28C17E}"/>
              </a:ext>
            </a:extLst>
          </p:cNvPr>
          <p:cNvSpPr txBox="1"/>
          <p:nvPr/>
        </p:nvSpPr>
        <p:spPr>
          <a:xfrm>
            <a:off x="71999" y="3768200"/>
            <a:ext cx="4149726" cy="29238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Stop sending TCP SYN flood → After filter is released</a:t>
            </a:r>
            <a:endParaRPr kumimoji="1" lang="ja-JP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9" name="矢印: 右 12">
            <a:extLst>
              <a:ext uri="{FF2B5EF4-FFF2-40B4-BE49-F238E27FC236}">
                <a16:creationId xmlns:a16="http://schemas.microsoft.com/office/drawing/2014/main" id="{2C3D1F96-4DF7-0DD5-85DF-DE43C260BFC1}"/>
              </a:ext>
            </a:extLst>
          </p:cNvPr>
          <p:cNvSpPr/>
          <p:nvPr/>
        </p:nvSpPr>
        <p:spPr bwMode="auto">
          <a:xfrm>
            <a:off x="3351195" y="1627028"/>
            <a:ext cx="983118" cy="828092"/>
          </a:xfrm>
          <a:prstGeom prst="rightArrow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10" name="矢印: 右 13">
            <a:extLst>
              <a:ext uri="{FF2B5EF4-FFF2-40B4-BE49-F238E27FC236}">
                <a16:creationId xmlns:a16="http://schemas.microsoft.com/office/drawing/2014/main" id="{7D16C68C-B51D-9EB9-69DA-A59F3C2E4F87}"/>
              </a:ext>
            </a:extLst>
          </p:cNvPr>
          <p:cNvSpPr/>
          <p:nvPr/>
        </p:nvSpPr>
        <p:spPr bwMode="auto">
          <a:xfrm flipH="1">
            <a:off x="3342082" y="4670418"/>
            <a:ext cx="992230" cy="828092"/>
          </a:xfrm>
          <a:prstGeom prst="rightArrow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11" name="四角形: 角を丸くする 14">
            <a:extLst>
              <a:ext uri="{FF2B5EF4-FFF2-40B4-BE49-F238E27FC236}">
                <a16:creationId xmlns:a16="http://schemas.microsoft.com/office/drawing/2014/main" id="{85ABE156-4B9D-B186-8A20-B7FA8BFA61F0}"/>
              </a:ext>
            </a:extLst>
          </p:cNvPr>
          <p:cNvSpPr/>
          <p:nvPr/>
        </p:nvSpPr>
        <p:spPr bwMode="auto">
          <a:xfrm>
            <a:off x="4484192" y="2712720"/>
            <a:ext cx="3312615" cy="2949308"/>
          </a:xfrm>
          <a:prstGeom prst="roundRect">
            <a:avLst>
              <a:gd name="adj" fmla="val 3027"/>
            </a:avLst>
          </a:prstGeom>
          <a:noFill/>
          <a:ln w="9525" cap="flat" cmpd="sng" algn="ctr">
            <a:solidFill>
              <a:srgbClr val="0066FF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12" name="吹き出し: 角を丸めた四角形 16">
            <a:extLst>
              <a:ext uri="{FF2B5EF4-FFF2-40B4-BE49-F238E27FC236}">
                <a16:creationId xmlns:a16="http://schemas.microsoft.com/office/drawing/2014/main" id="{65326249-D54E-6212-3C21-277C8EA80A8A}"/>
              </a:ext>
            </a:extLst>
          </p:cNvPr>
          <p:cNvSpPr/>
          <p:nvPr/>
        </p:nvSpPr>
        <p:spPr bwMode="auto">
          <a:xfrm>
            <a:off x="5831361" y="2031052"/>
            <a:ext cx="2947566" cy="447115"/>
          </a:xfrm>
          <a:prstGeom prst="wedgeRoundRectCallout">
            <a:avLst>
              <a:gd name="adj1" fmla="val -35690"/>
              <a:gd name="adj2" fmla="val 94799"/>
              <a:gd name="adj3" fmla="val 16667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8817975-832E-E7AA-C851-449B1EA78795}"/>
              </a:ext>
            </a:extLst>
          </p:cNvPr>
          <p:cNvSpPr txBox="1"/>
          <p:nvPr/>
        </p:nvSpPr>
        <p:spPr>
          <a:xfrm>
            <a:off x="5847854" y="2046114"/>
            <a:ext cx="29145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Automatically submitted from SWA to router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(by </a:t>
            </a:r>
            <a:r>
              <a:rPr kumimoji="1" lang="en-US" altLang="ja-JP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netconf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4" name="吹き出し: 角を丸めた四角形 19">
            <a:extLst>
              <a:ext uri="{FF2B5EF4-FFF2-40B4-BE49-F238E27FC236}">
                <a16:creationId xmlns:a16="http://schemas.microsoft.com/office/drawing/2014/main" id="{C979B562-9703-77E6-1099-26FCFFF0A9C1}"/>
              </a:ext>
            </a:extLst>
          </p:cNvPr>
          <p:cNvSpPr/>
          <p:nvPr/>
        </p:nvSpPr>
        <p:spPr bwMode="auto">
          <a:xfrm>
            <a:off x="5724129" y="5904498"/>
            <a:ext cx="2478991" cy="447115"/>
          </a:xfrm>
          <a:prstGeom prst="wedgeRoundRectCallout">
            <a:avLst>
              <a:gd name="adj1" fmla="val -65456"/>
              <a:gd name="adj2" fmla="val -142621"/>
              <a:gd name="adj3" fmla="val 16667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9104348-D621-C16B-E923-8ABC138E4E00}"/>
              </a:ext>
            </a:extLst>
          </p:cNvPr>
          <p:cNvSpPr txBox="1"/>
          <p:nvPr/>
        </p:nvSpPr>
        <p:spPr>
          <a:xfrm>
            <a:off x="5871818" y="5997250"/>
            <a:ext cx="21836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“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Accept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" is set for monitor mode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23267ED-FEB4-2F18-4CB3-B006755976CF}"/>
              </a:ext>
            </a:extLst>
          </p:cNvPr>
          <p:cNvSpPr txBox="1"/>
          <p:nvPr/>
        </p:nvSpPr>
        <p:spPr>
          <a:xfrm>
            <a:off x="3438574" y="1893254"/>
            <a:ext cx="7232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netconf</a:t>
            </a:r>
            <a:endParaRPr kumimoji="1" lang="en-US" altLang="ja-JP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B67BEEA-DA9E-76E1-7F76-14FAB185E16C}"/>
              </a:ext>
            </a:extLst>
          </p:cNvPr>
          <p:cNvSpPr txBox="1"/>
          <p:nvPr/>
        </p:nvSpPr>
        <p:spPr>
          <a:xfrm>
            <a:off x="3540632" y="4977056"/>
            <a:ext cx="7232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netconf</a:t>
            </a:r>
            <a:endParaRPr kumimoji="1" lang="en-US" altLang="ja-JP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9832FC2-2775-9EC7-9803-E66BC5044C3A}"/>
              </a:ext>
            </a:extLst>
          </p:cNvPr>
          <p:cNvSpPr txBox="1"/>
          <p:nvPr/>
        </p:nvSpPr>
        <p:spPr>
          <a:xfrm>
            <a:off x="3838197" y="803584"/>
            <a:ext cx="46203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400">
                <a:latin typeface="Arial" panose="020B0604020202020204" pitchFamily="34" charset="0"/>
                <a:cs typeface="Arial" panose="020B0604020202020204" pitchFamily="34" charset="0"/>
              </a:rPr>
              <a:t>Start sending TCP SYN flood → After attack detection</a:t>
            </a:r>
          </a:p>
        </p:txBody>
      </p:sp>
    </p:spTree>
    <p:extLst>
      <p:ext uri="{BB962C8B-B14F-4D97-AF65-F5344CB8AC3E}">
        <p14:creationId xmlns:p14="http://schemas.microsoft.com/office/powerpoint/2010/main" val="1071526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54006EC-9F46-58FE-077E-68B40557B6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031CD-630A-419B-9D5E-2F6416F02156}" type="slidenum">
              <a:rPr lang="en-US" altLang="ja-JP" smtClean="0">
                <a:solidFill>
                  <a:prstClr val="black"/>
                </a:solidFill>
              </a:rPr>
              <a:pPr/>
              <a:t>8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CD9D1FB-474A-F49E-909F-5FD5B1A91923}"/>
              </a:ext>
            </a:extLst>
          </p:cNvPr>
          <p:cNvSpPr txBox="1"/>
          <p:nvPr/>
        </p:nvSpPr>
        <p:spPr>
          <a:xfrm>
            <a:off x="940880" y="4255990"/>
            <a:ext cx="2480166" cy="25205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{master}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nii@nii-RM1&gt; show ephemeral-configuration </a:t>
            </a:r>
            <a:r>
              <a:rPr lang="en-US" altLang="ja-JP" sz="700" dirty="0" err="1">
                <a:solidFill>
                  <a:srgbClr val="000000"/>
                </a:solidFill>
                <a:latin typeface="Meiryo"/>
                <a:ea typeface="Meiryo"/>
                <a:cs typeface="Arial"/>
              </a:rPr>
              <a:t>ddmon</a:t>
            </a:r>
            <a:endParaRPr kumimoji="1" lang="en-US" altLang="ja-JP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## Last changed: 2020-07-21 19:31:42 JST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firewall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family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inet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filter CORERO-MITIGATE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egress_manual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discard_manual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discard_auto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accept_manual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accept_auto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{master}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nii@nii-RM1&gt;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E15765D-6C15-C07D-37ED-8FDD6D7BD836}"/>
              </a:ext>
            </a:extLst>
          </p:cNvPr>
          <p:cNvSpPr txBox="1"/>
          <p:nvPr/>
        </p:nvSpPr>
        <p:spPr>
          <a:xfrm>
            <a:off x="4240641" y="1288925"/>
            <a:ext cx="3693640" cy="54829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{master}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nii@nii-RM1&gt; show ephemeral-configuration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ddmon</a:t>
            </a:r>
            <a:endParaRPr kumimoji="1" lang="en-US" altLang="ja-JP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## Last changed: 2020-07-21 19:24:11 JST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firewall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family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inet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filter DDMON-MITIGATE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egress_manual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discard_manual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e47a37ac4dc5a630bd7fc1f16d129f22-match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from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destination-address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    202.241.0.1/32;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packet-length 128-255;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protocol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tcp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ttl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64-127;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destination-port 1111;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tcp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-flags "!fin &amp; syn &amp; !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rst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&amp; !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psh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&amp; !ack";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count Corero-auto-e47a37ac4dc5a630bd7fc1f16d129f22-match;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port-mirror;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e47a37ac4dc5a630bd7fc1f16d129f22-action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from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destination-address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    202.241.0.1/32;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packet-length 128-255;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protocol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tcp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ttl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64-127;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destination-port 1111;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tcp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-flags "!fin &amp; syn &amp; !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rst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&amp; !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psh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&amp; !ack";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count ddmon-auto-e47a37ac4dc5a630bd7fc1f16d129f22-discard;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    discard;  ★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discard_auto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accept_manual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accept_auto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{master}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nii@nii-RM1&gt;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75DE947-BC72-0D60-4DDC-85F516903C6F}"/>
              </a:ext>
            </a:extLst>
          </p:cNvPr>
          <p:cNvSpPr txBox="1"/>
          <p:nvPr/>
        </p:nvSpPr>
        <p:spPr>
          <a:xfrm>
            <a:off x="940880" y="1281235"/>
            <a:ext cx="2480166" cy="25205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{master}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nii@nii-RM1&gt; show ephemeral-configuration </a:t>
            </a:r>
            <a:r>
              <a:rPr lang="en-US" altLang="ja-JP" sz="700" dirty="0" err="1">
                <a:solidFill>
                  <a:srgbClr val="000000"/>
                </a:solidFill>
                <a:latin typeface="Meiryo"/>
                <a:ea typeface="Meiryo"/>
                <a:cs typeface="Arial"/>
              </a:rPr>
              <a:t>ddmon</a:t>
            </a:r>
            <a:endParaRPr kumimoji="1" lang="en-US" altLang="ja-JP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## Last changed: 2020-07-21 19:21:05 JST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firewall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family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inet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filter CORERO-MITIGATE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egress_manual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discard_manual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discard_auto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accept_manual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term </a:t>
            </a:r>
            <a:r>
              <a:rPr kumimoji="1" lang="en-US" altLang="ja-JP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accept_auto</a:t>
            </a: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{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    then next term;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    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{master}</a:t>
            </a:r>
          </a:p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nii@nii-RM1&gt;</a:t>
            </a:r>
          </a:p>
        </p:txBody>
      </p:sp>
      <p:sp>
        <p:nvSpPr>
          <p:cNvPr id="10" name="四角形: 角を丸くする 14">
            <a:extLst>
              <a:ext uri="{FF2B5EF4-FFF2-40B4-BE49-F238E27FC236}">
                <a16:creationId xmlns:a16="http://schemas.microsoft.com/office/drawing/2014/main" id="{27DF48E4-C18A-B667-4EBE-FA457B09569E}"/>
              </a:ext>
            </a:extLst>
          </p:cNvPr>
          <p:cNvSpPr/>
          <p:nvPr/>
        </p:nvSpPr>
        <p:spPr bwMode="auto">
          <a:xfrm>
            <a:off x="4484192" y="2358579"/>
            <a:ext cx="3312615" cy="2949308"/>
          </a:xfrm>
          <a:prstGeom prst="roundRect">
            <a:avLst>
              <a:gd name="adj" fmla="val 3027"/>
            </a:avLst>
          </a:prstGeom>
          <a:noFill/>
          <a:ln w="9525" cap="flat" cmpd="sng" algn="ctr">
            <a:solidFill>
              <a:srgbClr val="0066FF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13" name="吹き出し: 角を丸めた四角形 2">
            <a:extLst>
              <a:ext uri="{FF2B5EF4-FFF2-40B4-BE49-F238E27FC236}">
                <a16:creationId xmlns:a16="http://schemas.microsoft.com/office/drawing/2014/main" id="{DA6C5751-CEA1-5D63-5B43-5C55033ADE4B}"/>
              </a:ext>
            </a:extLst>
          </p:cNvPr>
          <p:cNvSpPr/>
          <p:nvPr/>
        </p:nvSpPr>
        <p:spPr bwMode="auto">
          <a:xfrm>
            <a:off x="6152883" y="5620034"/>
            <a:ext cx="2600993" cy="447116"/>
          </a:xfrm>
          <a:prstGeom prst="wedgeRoundRectCallout">
            <a:avLst>
              <a:gd name="adj1" fmla="val -74322"/>
              <a:gd name="adj2" fmla="val -158071"/>
              <a:gd name="adj3" fmla="val 16667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E0A40F9-870B-B910-053E-BAE17BD97A08}"/>
              </a:ext>
            </a:extLst>
          </p:cNvPr>
          <p:cNvSpPr txBox="1"/>
          <p:nvPr/>
        </p:nvSpPr>
        <p:spPr>
          <a:xfrm>
            <a:off x="6307071" y="5697931"/>
            <a:ext cx="229261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discard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" is set for mitigation mode</a:t>
            </a:r>
          </a:p>
        </p:txBody>
      </p:sp>
      <p:sp>
        <p:nvSpPr>
          <p:cNvPr id="15" name="矢印: 右 15">
            <a:extLst>
              <a:ext uri="{FF2B5EF4-FFF2-40B4-BE49-F238E27FC236}">
                <a16:creationId xmlns:a16="http://schemas.microsoft.com/office/drawing/2014/main" id="{3EE6A10C-0BEC-93BB-6C3F-D488FEF11C29}"/>
              </a:ext>
            </a:extLst>
          </p:cNvPr>
          <p:cNvSpPr/>
          <p:nvPr/>
        </p:nvSpPr>
        <p:spPr bwMode="auto">
          <a:xfrm>
            <a:off x="3351195" y="1805930"/>
            <a:ext cx="983118" cy="828092"/>
          </a:xfrm>
          <a:prstGeom prst="rightArrow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16" name="矢印: 右 17">
            <a:extLst>
              <a:ext uri="{FF2B5EF4-FFF2-40B4-BE49-F238E27FC236}">
                <a16:creationId xmlns:a16="http://schemas.microsoft.com/office/drawing/2014/main" id="{83CFEF33-04CF-FB56-AA9D-9E117A8C0B64}"/>
              </a:ext>
            </a:extLst>
          </p:cNvPr>
          <p:cNvSpPr/>
          <p:nvPr/>
        </p:nvSpPr>
        <p:spPr bwMode="auto">
          <a:xfrm flipH="1">
            <a:off x="3342082" y="4849320"/>
            <a:ext cx="992230" cy="828092"/>
          </a:xfrm>
          <a:prstGeom prst="rightArrow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32CC751-712F-5B7B-C78B-D8F9400FB0D8}"/>
              </a:ext>
            </a:extLst>
          </p:cNvPr>
          <p:cNvSpPr txBox="1"/>
          <p:nvPr/>
        </p:nvSpPr>
        <p:spPr>
          <a:xfrm>
            <a:off x="3438574" y="2072156"/>
            <a:ext cx="7232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netconf</a:t>
            </a:r>
            <a:endParaRPr kumimoji="1" lang="en-US" altLang="ja-JP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8EC227F-FAC7-A2E7-3740-7495B1501E41}"/>
              </a:ext>
            </a:extLst>
          </p:cNvPr>
          <p:cNvSpPr txBox="1"/>
          <p:nvPr/>
        </p:nvSpPr>
        <p:spPr>
          <a:xfrm>
            <a:off x="3540632" y="5155958"/>
            <a:ext cx="7232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Arial"/>
              </a:rPr>
              <a:t>netconf</a:t>
            </a:r>
            <a:endParaRPr kumimoji="1" lang="en-US" altLang="ja-JP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"/>
              <a:ea typeface="Meiryo"/>
              <a:cs typeface="Arial"/>
            </a:endParaRPr>
          </a:p>
        </p:txBody>
      </p:sp>
      <p:sp>
        <p:nvSpPr>
          <p:cNvPr id="21" name="タイトル 2">
            <a:extLst>
              <a:ext uri="{FF2B5EF4-FFF2-40B4-BE49-F238E27FC236}">
                <a16:creationId xmlns:a16="http://schemas.microsoft.com/office/drawing/2014/main" id="{A48F44C2-D48D-0D77-0A84-299C95B87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" y="180000"/>
            <a:ext cx="8922531" cy="720000"/>
          </a:xfrm>
        </p:spPr>
        <p:txBody>
          <a:bodyPr>
            <a:noAutofit/>
          </a:bodyPr>
          <a:lstStyle/>
          <a:p>
            <a:r>
              <a:rPr kumimoji="1" lang="en-US" altLang="ja-JP" sz="2400" dirty="0">
                <a:latin typeface="Arial" panose="020B0604020202020204" pitchFamily="34" charset="0"/>
                <a:cs typeface="Arial" panose="020B0604020202020204" pitchFamily="34" charset="0"/>
              </a:rPr>
              <a:t>Example of automatic config submission to router (mitigate)</a:t>
            </a:r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4531DF2-BC53-2AD6-0D85-AEEF1F33EA09}"/>
              </a:ext>
            </a:extLst>
          </p:cNvPr>
          <p:cNvSpPr txBox="1"/>
          <p:nvPr/>
        </p:nvSpPr>
        <p:spPr>
          <a:xfrm>
            <a:off x="417563" y="934653"/>
            <a:ext cx="351397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Before TCP SYN flood transmission starts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7442800-9D80-F5CD-4EC7-28D5D52AD505}"/>
              </a:ext>
            </a:extLst>
          </p:cNvPr>
          <p:cNvSpPr txBox="1"/>
          <p:nvPr/>
        </p:nvSpPr>
        <p:spPr>
          <a:xfrm>
            <a:off x="71999" y="3943903"/>
            <a:ext cx="4149726" cy="29238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Stop sending TCP SYN flood → After filter is released</a:t>
            </a:r>
            <a:endParaRPr kumimoji="1" lang="ja-JP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eiryo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FF99D31-43AE-EAA7-1141-C831C152975F}"/>
              </a:ext>
            </a:extLst>
          </p:cNvPr>
          <p:cNvSpPr txBox="1"/>
          <p:nvPr/>
        </p:nvSpPr>
        <p:spPr>
          <a:xfrm>
            <a:off x="3838197" y="963326"/>
            <a:ext cx="46203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400">
                <a:latin typeface="Arial" panose="020B0604020202020204" pitchFamily="34" charset="0"/>
                <a:cs typeface="Arial" panose="020B0604020202020204" pitchFamily="34" charset="0"/>
              </a:rPr>
              <a:t>Start sending TCP SYN flood → After attack detection</a:t>
            </a:r>
          </a:p>
        </p:txBody>
      </p:sp>
      <p:sp>
        <p:nvSpPr>
          <p:cNvPr id="26" name="吹き出し: 角を丸めた四角形 16">
            <a:extLst>
              <a:ext uri="{FF2B5EF4-FFF2-40B4-BE49-F238E27FC236}">
                <a16:creationId xmlns:a16="http://schemas.microsoft.com/office/drawing/2014/main" id="{0AC72240-CEBA-541E-88A7-5053E24D8B73}"/>
              </a:ext>
            </a:extLst>
          </p:cNvPr>
          <p:cNvSpPr/>
          <p:nvPr/>
        </p:nvSpPr>
        <p:spPr bwMode="auto">
          <a:xfrm>
            <a:off x="5910492" y="1680162"/>
            <a:ext cx="2947566" cy="447115"/>
          </a:xfrm>
          <a:prstGeom prst="wedgeRoundRectCallout">
            <a:avLst>
              <a:gd name="adj1" fmla="val -35690"/>
              <a:gd name="adj2" fmla="val 94799"/>
              <a:gd name="adj3" fmla="val 16667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itchFamily="50" charset="-128"/>
              <a:ea typeface="Meiryo" pitchFamily="34" charset="-128"/>
              <a:cs typeface="Arial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7AD964-788D-BF7B-5E62-8E27E59DD90F}"/>
              </a:ext>
            </a:extLst>
          </p:cNvPr>
          <p:cNvSpPr txBox="1"/>
          <p:nvPr/>
        </p:nvSpPr>
        <p:spPr>
          <a:xfrm>
            <a:off x="5926985" y="1695224"/>
            <a:ext cx="29145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Automatically submitted from SWA to router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(by </a:t>
            </a:r>
            <a:r>
              <a:rPr kumimoji="1" lang="en-US" altLang="ja-JP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netconf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eiryo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38241258"/>
      </p:ext>
    </p:extLst>
  </p:cSld>
  <p:clrMapOvr>
    <a:masterClrMapping/>
  </p:clrMapOvr>
</p:sld>
</file>

<file path=ppt/theme/theme1.xml><?xml version="1.0" encoding="utf-8"?>
<a:theme xmlns:a="http://schemas.openxmlformats.org/drawingml/2006/main" name="SIN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rtlCol="0" anchor="ctr"/>
      <a:lstStyle>
        <a:defPPr algn="ctr">
          <a:defRPr kumimoji="1"/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nakamura_200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RC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II" id="{4C24CDA6-A8BF-485A-953F-6D6167433CC2}" vid="{8DC4F8C0-3714-4068-A07C-905C575ED609}"/>
    </a:ext>
  </a:extLst>
</a:theme>
</file>

<file path=ppt/theme/theme11.xml><?xml version="1.0" encoding="utf-8"?>
<a:theme xmlns:a="http://schemas.openxmlformats.org/drawingml/2006/main" name="1_NII事業部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II事業部" id="{66FEF5FC-8054-4D45-9DA7-41A5BDC89C35}" vid="{E5FBD496-7244-4915-B51B-589065E7152B}"/>
    </a:ext>
  </a:extLst>
</a:theme>
</file>

<file path=ppt/theme/theme12.xml><?xml version="1.0" encoding="utf-8"?>
<a:theme xmlns:a="http://schemas.openxmlformats.org/drawingml/2006/main" name="2_SIN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rtlCol="0" anchor="ctr"/>
      <a:lstStyle>
        <a:defPPr algn="ctr">
          <a:defRPr kumimoji="1"/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nakamura_200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GakuN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rtlCol="0" anchor="ctr"/>
      <a:lstStyle>
        <a:defPPr algn="ctr">
          <a:defRPr kumimoji="1"/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nakamura_200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UPK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_Eduroa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II" id="{4C24CDA6-A8BF-485A-953F-6D6167433CC2}" vid="{8DC4F8C0-3714-4068-A07C-905C575ED609}"/>
    </a:ext>
  </a:extLst>
</a:theme>
</file>

<file path=ppt/theme/theme16.xml><?xml version="1.0" encoding="utf-8"?>
<a:theme xmlns:a="http://schemas.openxmlformats.org/drawingml/2006/main" name="1_GakuNinClou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II" id="{4C24CDA6-A8BF-485A-953F-6D6167433CC2}" vid="{8DC4F8C0-3714-4068-A07C-905C575ED609}"/>
    </a:ext>
  </a:extLst>
</a:theme>
</file>

<file path=ppt/theme/theme17.xml><?xml version="1.0" encoding="utf-8"?>
<a:theme xmlns:a="http://schemas.openxmlformats.org/drawingml/2006/main" name="1_RC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II" id="{4C24CDA6-A8BF-485A-953F-6D6167433CC2}" vid="{8DC4F8C0-3714-4068-A07C-905C575ED609}"/>
    </a:ext>
  </a:extLst>
</a:theme>
</file>

<file path=ppt/theme/theme18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II概算要求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ユーザー定義 1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NII概算要求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NII事業部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II事業部" id="{66FEF5FC-8054-4D45-9DA7-41A5BDC89C35}" vid="{E5FBD496-7244-4915-B51B-589065E7152B}"/>
    </a:ext>
  </a:extLst>
</a:theme>
</file>

<file path=ppt/theme/theme5.xml><?xml version="1.0" encoding="utf-8"?>
<a:theme xmlns:a="http://schemas.openxmlformats.org/drawingml/2006/main" name="1_SIN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rtlCol="0" anchor="ctr"/>
      <a:lstStyle>
        <a:defPPr algn="ctr">
          <a:defRPr kumimoji="1"/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nakamura_200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GakuN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rtlCol="0" anchor="ctr"/>
      <a:lstStyle>
        <a:defPPr algn="ctr">
          <a:defRPr kumimoji="1"/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nakamura_200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kamura_200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kamura_200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UPK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Eduroa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II" id="{4C24CDA6-A8BF-485A-953F-6D6167433CC2}" vid="{8DC4F8C0-3714-4068-A07C-905C575ED609}"/>
    </a:ext>
  </a:extLst>
</a:theme>
</file>

<file path=ppt/theme/theme9.xml><?xml version="1.0" encoding="utf-8"?>
<a:theme xmlns:a="http://schemas.openxmlformats.org/drawingml/2006/main" name="GakuNinClou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II" id="{4C24CDA6-A8BF-485A-953F-6D6167433CC2}" vid="{8DC4F8C0-3714-4068-A07C-905C575ED6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2982</Words>
  <Application>Microsoft Macintosh PowerPoint</Application>
  <PresentationFormat>画面に合わせる (4:3)</PresentationFormat>
  <Paragraphs>792</Paragraphs>
  <Slides>18</Slides>
  <Notes>17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17</vt:i4>
      </vt:variant>
      <vt:variant>
        <vt:lpstr>スライド タイトル</vt:lpstr>
      </vt:variant>
      <vt:variant>
        <vt:i4>18</vt:i4>
      </vt:variant>
    </vt:vector>
  </HeadingPairs>
  <TitlesOfParts>
    <vt:vector size="44" baseType="lpstr">
      <vt:lpstr>HGPｺﾞｼｯｸE</vt:lpstr>
      <vt:lpstr>Meiryo UI</vt:lpstr>
      <vt:lpstr>ＭＳ ゴシック</vt:lpstr>
      <vt:lpstr>メイリオ</vt:lpstr>
      <vt:lpstr>メイリオ</vt:lpstr>
      <vt:lpstr>游ゴシック</vt:lpstr>
      <vt:lpstr>Arial</vt:lpstr>
      <vt:lpstr>Calibri</vt:lpstr>
      <vt:lpstr>Wingdings</vt:lpstr>
      <vt:lpstr>SINET</vt:lpstr>
      <vt:lpstr>NII概算要求</vt:lpstr>
      <vt:lpstr>2_NII概算要求</vt:lpstr>
      <vt:lpstr>NII事業部</vt:lpstr>
      <vt:lpstr>1_SINET</vt:lpstr>
      <vt:lpstr>GakuNin</vt:lpstr>
      <vt:lpstr>UPKI</vt:lpstr>
      <vt:lpstr>Eduroam</vt:lpstr>
      <vt:lpstr>GakuNinCloud</vt:lpstr>
      <vt:lpstr>RCOS</vt:lpstr>
      <vt:lpstr>1_NII事業部</vt:lpstr>
      <vt:lpstr>2_SINET</vt:lpstr>
      <vt:lpstr>1_GakuNin</vt:lpstr>
      <vt:lpstr>1_UPKI</vt:lpstr>
      <vt:lpstr>1_Eduroam</vt:lpstr>
      <vt:lpstr>1_GakuNinCloud</vt:lpstr>
      <vt:lpstr>1_RCOS</vt:lpstr>
      <vt:lpstr>  SINET6 DDoS Mitigation Service</vt:lpstr>
      <vt:lpstr>Automatic DDoS Mitigation Service</vt:lpstr>
      <vt:lpstr>System Components</vt:lpstr>
      <vt:lpstr>Test System Configuration</vt:lpstr>
      <vt:lpstr>Test System Configuration (cont’d)</vt:lpstr>
      <vt:lpstr>Processing flow in monitor mode</vt:lpstr>
      <vt:lpstr>PowerPoint プレゼンテーション</vt:lpstr>
      <vt:lpstr>Example of automatic config submission to router (monitor)</vt:lpstr>
      <vt:lpstr>Example of automatic config submission to router (mitigate)</vt:lpstr>
      <vt:lpstr>Service Configuration</vt:lpstr>
      <vt:lpstr>Threshold and Rate Limit</vt:lpstr>
      <vt:lpstr>Confirmation of Attack Detection Results</vt:lpstr>
      <vt:lpstr>Information available on the portal site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Conclusion and Future Tasks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2022-06-24T04:47:58Z</dcterms:created>
  <dcterms:modified xsi:type="dcterms:W3CDTF">2023-06-26T07:31:29Z</dcterms:modified>
</cp:coreProperties>
</file>